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7077075" cy="9369425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8569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71379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057069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742763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428453" algn="l" defTabSz="1371379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4114142" algn="l" defTabSz="1371379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799832" algn="l" defTabSz="1371379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485522" algn="l" defTabSz="1371379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C7B1FCE-02EE-4985-9080-AF4774A4A478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3300"/>
    <a:srgbClr val="800000"/>
    <a:srgbClr val="990033"/>
    <a:srgbClr val="9FF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850" autoAdjust="0"/>
  </p:normalViewPr>
  <p:slideViewPr>
    <p:cSldViewPr snapToGrid="0">
      <p:cViewPr>
        <p:scale>
          <a:sx n="62" d="100"/>
          <a:sy n="62" d="100"/>
        </p:scale>
        <p:origin x="198" y="780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r6675\Desktop\Projects\Lectures-pow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74933264922656E-2"/>
          <c:y val="4.6077415545705415E-2"/>
          <c:w val="0.91072244094488186"/>
          <c:h val="0.8330941965587634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Int</c:v>
                </c:pt>
              </c:strCache>
            </c:strRef>
          </c:tx>
          <c:spPr>
            <a:ln w="60325"/>
          </c:spPr>
          <c:marker>
            <c:symbol val="none"/>
          </c:marker>
          <c:xVal>
            <c:numRef>
              <c:f>Sheet1!$A$6:$A$14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21.8</c:v>
                </c:pt>
                <c:pt idx="3">
                  <c:v>35</c:v>
                </c:pt>
                <c:pt idx="4">
                  <c:v>45</c:v>
                </c:pt>
                <c:pt idx="5">
                  <c:v>53</c:v>
                </c:pt>
                <c:pt idx="6">
                  <c:v>60</c:v>
                </c:pt>
                <c:pt idx="7">
                  <c:v>78</c:v>
                </c:pt>
                <c:pt idx="8">
                  <c:v>90</c:v>
                </c:pt>
              </c:numCache>
            </c:numRef>
          </c:xVal>
          <c:yVal>
            <c:numRef>
              <c:f>Sheet1!$B$6:$B$14</c:f>
              <c:numCache>
                <c:formatCode>General</c:formatCode>
                <c:ptCount val="9"/>
                <c:pt idx="0">
                  <c:v>60</c:v>
                </c:pt>
                <c:pt idx="1">
                  <c:v>10</c:v>
                </c:pt>
                <c:pt idx="2">
                  <c:v>25</c:v>
                </c:pt>
                <c:pt idx="3">
                  <c:v>5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30848"/>
        <c:axId val="68032768"/>
      </c:scatterChart>
      <c:valAx>
        <c:axId val="680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8032768"/>
        <c:crosses val="autoZero"/>
        <c:crossBetween val="midCat"/>
      </c:valAx>
      <c:valAx>
        <c:axId val="6803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680308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N=2</c:v>
                </c:pt>
              </c:strCache>
            </c:strRef>
          </c:tx>
          <c:marker>
            <c:symbol val="none"/>
          </c:marker>
          <c:xVal>
            <c:numRef>
              <c:f>Sheet1!$B$2:$B$35</c:f>
              <c:numCache>
                <c:formatCode>General</c:formatCode>
                <c:ptCount val="34"/>
                <c:pt idx="0">
                  <c:v>-2.5132741228718345</c:v>
                </c:pt>
                <c:pt idx="1">
                  <c:v>-2.3561944901923448</c:v>
                </c:pt>
                <c:pt idx="2">
                  <c:v>-2.1991148575128552</c:v>
                </c:pt>
                <c:pt idx="3">
                  <c:v>-2.0420352248333655</c:v>
                </c:pt>
                <c:pt idx="4">
                  <c:v>-1.8849555921538759</c:v>
                </c:pt>
                <c:pt idx="5">
                  <c:v>-1.7278759594743864</c:v>
                </c:pt>
                <c:pt idx="6">
                  <c:v>-1.5707963267948966</c:v>
                </c:pt>
                <c:pt idx="7">
                  <c:v>-1.4137166941154069</c:v>
                </c:pt>
                <c:pt idx="8">
                  <c:v>-1.2566370614359172</c:v>
                </c:pt>
                <c:pt idx="9">
                  <c:v>-1.0995574287564276</c:v>
                </c:pt>
                <c:pt idx="10">
                  <c:v>-0.94247779607693793</c:v>
                </c:pt>
                <c:pt idx="11">
                  <c:v>-0.78539816339744828</c:v>
                </c:pt>
                <c:pt idx="12">
                  <c:v>-0.62831853071795862</c:v>
                </c:pt>
                <c:pt idx="13">
                  <c:v>-0.47123889803846897</c:v>
                </c:pt>
                <c:pt idx="14">
                  <c:v>-0.31415926535897931</c:v>
                </c:pt>
                <c:pt idx="15">
                  <c:v>-0.15707963267948966</c:v>
                </c:pt>
                <c:pt idx="16">
                  <c:v>-3.1415926535897933E-3</c:v>
                </c:pt>
                <c:pt idx="17">
                  <c:v>3.1415926535897933E-3</c:v>
                </c:pt>
                <c:pt idx="18">
                  <c:v>0.15707963267948966</c:v>
                </c:pt>
                <c:pt idx="19">
                  <c:v>0.31415926535897931</c:v>
                </c:pt>
                <c:pt idx="20">
                  <c:v>0.47123889803846897</c:v>
                </c:pt>
                <c:pt idx="21">
                  <c:v>0.62831853071795862</c:v>
                </c:pt>
                <c:pt idx="22">
                  <c:v>0.78539816339744828</c:v>
                </c:pt>
                <c:pt idx="23">
                  <c:v>0.94247779607693793</c:v>
                </c:pt>
                <c:pt idx="24">
                  <c:v>1.0995574287564276</c:v>
                </c:pt>
                <c:pt idx="25">
                  <c:v>1.2566370614359172</c:v>
                </c:pt>
                <c:pt idx="26">
                  <c:v>1.4137166941154069</c:v>
                </c:pt>
                <c:pt idx="27">
                  <c:v>1.5707963267948966</c:v>
                </c:pt>
                <c:pt idx="28">
                  <c:v>1.7278759594743864</c:v>
                </c:pt>
                <c:pt idx="29">
                  <c:v>1.8849555921538759</c:v>
                </c:pt>
                <c:pt idx="30">
                  <c:v>2.0420352248333655</c:v>
                </c:pt>
                <c:pt idx="31">
                  <c:v>2.1991148575128552</c:v>
                </c:pt>
                <c:pt idx="32">
                  <c:v>2.3561944901923448</c:v>
                </c:pt>
                <c:pt idx="33">
                  <c:v>2.5132741228718345</c:v>
                </c:pt>
              </c:numCache>
            </c:numRef>
          </c:xVal>
          <c:yVal>
            <c:numRef>
              <c:f>Sheet1!$C$2:$C$35</c:f>
              <c:numCache>
                <c:formatCode>General</c:formatCode>
                <c:ptCount val="34"/>
                <c:pt idx="0">
                  <c:v>2.6180339887498945</c:v>
                </c:pt>
                <c:pt idx="1">
                  <c:v>1.9999999999999996</c:v>
                </c:pt>
                <c:pt idx="2">
                  <c:v>1.3819660112501051</c:v>
                </c:pt>
                <c:pt idx="3">
                  <c:v>0.82442949541505361</c:v>
                </c:pt>
                <c:pt idx="4">
                  <c:v>0.38196601125010493</c:v>
                </c:pt>
                <c:pt idx="5">
                  <c:v>9.7886967409693063E-2</c:v>
                </c:pt>
                <c:pt idx="6">
                  <c:v>1.5009887365649789E-32</c:v>
                </c:pt>
                <c:pt idx="7">
                  <c:v>9.7886967409692896E-2</c:v>
                </c:pt>
                <c:pt idx="8">
                  <c:v>0.38196601125010538</c:v>
                </c:pt>
                <c:pt idx="9">
                  <c:v>0.82442949541505395</c:v>
                </c:pt>
                <c:pt idx="10">
                  <c:v>1.3819660112501051</c:v>
                </c:pt>
                <c:pt idx="11">
                  <c:v>2.0000000000000004</c:v>
                </c:pt>
                <c:pt idx="12">
                  <c:v>2.6180339887498945</c:v>
                </c:pt>
                <c:pt idx="13">
                  <c:v>3.1755705045849472</c:v>
                </c:pt>
                <c:pt idx="14">
                  <c:v>3.6180339887498953</c:v>
                </c:pt>
                <c:pt idx="15">
                  <c:v>3.9021130325903064</c:v>
                </c:pt>
                <c:pt idx="16">
                  <c:v>3.9999605217122736</c:v>
                </c:pt>
                <c:pt idx="17">
                  <c:v>3.9999605217122736</c:v>
                </c:pt>
                <c:pt idx="18">
                  <c:v>3.9021130325903064</c:v>
                </c:pt>
                <c:pt idx="19">
                  <c:v>3.6180339887498953</c:v>
                </c:pt>
                <c:pt idx="20">
                  <c:v>3.1755705045849472</c:v>
                </c:pt>
                <c:pt idx="21">
                  <c:v>2.6180339887498945</c:v>
                </c:pt>
                <c:pt idx="22">
                  <c:v>2.0000000000000004</c:v>
                </c:pt>
                <c:pt idx="23">
                  <c:v>1.3819660112501051</c:v>
                </c:pt>
                <c:pt idx="24">
                  <c:v>0.82442949541505395</c:v>
                </c:pt>
                <c:pt idx="25">
                  <c:v>0.38196601125010538</c:v>
                </c:pt>
                <c:pt idx="26">
                  <c:v>9.7886967409692896E-2</c:v>
                </c:pt>
                <c:pt idx="27">
                  <c:v>1.5009887365649789E-32</c:v>
                </c:pt>
                <c:pt idx="28">
                  <c:v>9.7886967409693063E-2</c:v>
                </c:pt>
                <c:pt idx="29">
                  <c:v>0.38196601125010493</c:v>
                </c:pt>
                <c:pt idx="30">
                  <c:v>0.82442949541505361</c:v>
                </c:pt>
                <c:pt idx="31">
                  <c:v>1.3819660112501051</c:v>
                </c:pt>
                <c:pt idx="32">
                  <c:v>1.9999999999999996</c:v>
                </c:pt>
                <c:pt idx="33">
                  <c:v>2.6180339887498945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N=3</c:v>
                </c:pt>
              </c:strCache>
            </c:strRef>
          </c:tx>
          <c:marker>
            <c:symbol val="none"/>
          </c:marker>
          <c:xVal>
            <c:numRef>
              <c:f>Sheet1!$B$2:$B$35</c:f>
              <c:numCache>
                <c:formatCode>General</c:formatCode>
                <c:ptCount val="34"/>
                <c:pt idx="0">
                  <c:v>-2.5132741228718345</c:v>
                </c:pt>
                <c:pt idx="1">
                  <c:v>-2.3561944901923448</c:v>
                </c:pt>
                <c:pt idx="2">
                  <c:v>-2.1991148575128552</c:v>
                </c:pt>
                <c:pt idx="3">
                  <c:v>-2.0420352248333655</c:v>
                </c:pt>
                <c:pt idx="4">
                  <c:v>-1.8849555921538759</c:v>
                </c:pt>
                <c:pt idx="5">
                  <c:v>-1.7278759594743864</c:v>
                </c:pt>
                <c:pt idx="6">
                  <c:v>-1.5707963267948966</c:v>
                </c:pt>
                <c:pt idx="7">
                  <c:v>-1.4137166941154069</c:v>
                </c:pt>
                <c:pt idx="8">
                  <c:v>-1.2566370614359172</c:v>
                </c:pt>
                <c:pt idx="9">
                  <c:v>-1.0995574287564276</c:v>
                </c:pt>
                <c:pt idx="10">
                  <c:v>-0.94247779607693793</c:v>
                </c:pt>
                <c:pt idx="11">
                  <c:v>-0.78539816339744828</c:v>
                </c:pt>
                <c:pt idx="12">
                  <c:v>-0.62831853071795862</c:v>
                </c:pt>
                <c:pt idx="13">
                  <c:v>-0.47123889803846897</c:v>
                </c:pt>
                <c:pt idx="14">
                  <c:v>-0.31415926535897931</c:v>
                </c:pt>
                <c:pt idx="15">
                  <c:v>-0.15707963267948966</c:v>
                </c:pt>
                <c:pt idx="16">
                  <c:v>-3.1415926535897933E-3</c:v>
                </c:pt>
                <c:pt idx="17">
                  <c:v>3.1415926535897933E-3</c:v>
                </c:pt>
                <c:pt idx="18">
                  <c:v>0.15707963267948966</c:v>
                </c:pt>
                <c:pt idx="19">
                  <c:v>0.31415926535897931</c:v>
                </c:pt>
                <c:pt idx="20">
                  <c:v>0.47123889803846897</c:v>
                </c:pt>
                <c:pt idx="21">
                  <c:v>0.62831853071795862</c:v>
                </c:pt>
                <c:pt idx="22">
                  <c:v>0.78539816339744828</c:v>
                </c:pt>
                <c:pt idx="23">
                  <c:v>0.94247779607693793</c:v>
                </c:pt>
                <c:pt idx="24">
                  <c:v>1.0995574287564276</c:v>
                </c:pt>
                <c:pt idx="25">
                  <c:v>1.2566370614359172</c:v>
                </c:pt>
                <c:pt idx="26">
                  <c:v>1.4137166941154069</c:v>
                </c:pt>
                <c:pt idx="27">
                  <c:v>1.5707963267948966</c:v>
                </c:pt>
                <c:pt idx="28">
                  <c:v>1.7278759594743864</c:v>
                </c:pt>
                <c:pt idx="29">
                  <c:v>1.8849555921538759</c:v>
                </c:pt>
                <c:pt idx="30">
                  <c:v>2.0420352248333655</c:v>
                </c:pt>
                <c:pt idx="31">
                  <c:v>2.1991148575128552</c:v>
                </c:pt>
                <c:pt idx="32">
                  <c:v>2.3561944901923448</c:v>
                </c:pt>
                <c:pt idx="33">
                  <c:v>2.5132741228718345</c:v>
                </c:pt>
              </c:numCache>
            </c:numRef>
          </c:xVal>
          <c:yVal>
            <c:numRef>
              <c:f>Sheet1!$D$2:$D$35</c:f>
              <c:numCache>
                <c:formatCode>General</c:formatCode>
                <c:ptCount val="34"/>
                <c:pt idx="0">
                  <c:v>2.6180339887498936</c:v>
                </c:pt>
                <c:pt idx="1">
                  <c:v>0.99999999999999933</c:v>
                </c:pt>
                <c:pt idx="2">
                  <c:v>0.14589803375031521</c:v>
                </c:pt>
                <c:pt idx="3">
                  <c:v>3.0825002080212729E-2</c:v>
                </c:pt>
                <c:pt idx="4">
                  <c:v>0.38196601125010538</c:v>
                </c:pt>
                <c:pt idx="5">
                  <c:v>0.81380792356928022</c:v>
                </c:pt>
                <c:pt idx="6">
                  <c:v>1</c:v>
                </c:pt>
                <c:pt idx="7">
                  <c:v>0.81380792356928044</c:v>
                </c:pt>
                <c:pt idx="8">
                  <c:v>0.3819660112501051</c:v>
                </c:pt>
                <c:pt idx="9">
                  <c:v>3.0825002080212584E-2</c:v>
                </c:pt>
                <c:pt idx="10">
                  <c:v>0.14589803375031554</c:v>
                </c:pt>
                <c:pt idx="11">
                  <c:v>1.0000000000000004</c:v>
                </c:pt>
                <c:pt idx="12">
                  <c:v>2.6180339887498949</c:v>
                </c:pt>
                <c:pt idx="13">
                  <c:v>4.7331070204199994</c:v>
                </c:pt>
                <c:pt idx="14">
                  <c:v>6.8541019662496874</c:v>
                </c:pt>
                <c:pt idx="15">
                  <c:v>8.4222600539305077</c:v>
                </c:pt>
                <c:pt idx="16">
                  <c:v>8.9997631318321769</c:v>
                </c:pt>
                <c:pt idx="17">
                  <c:v>8.9997631318321769</c:v>
                </c:pt>
                <c:pt idx="18">
                  <c:v>8.4222600539305077</c:v>
                </c:pt>
                <c:pt idx="19">
                  <c:v>6.8541019662496874</c:v>
                </c:pt>
                <c:pt idx="20">
                  <c:v>4.7331070204199994</c:v>
                </c:pt>
                <c:pt idx="21">
                  <c:v>2.6180339887498949</c:v>
                </c:pt>
                <c:pt idx="22">
                  <c:v>1.0000000000000004</c:v>
                </c:pt>
                <c:pt idx="23">
                  <c:v>0.14589803375031554</c:v>
                </c:pt>
                <c:pt idx="24">
                  <c:v>3.0825002080212584E-2</c:v>
                </c:pt>
                <c:pt idx="25">
                  <c:v>0.3819660112501051</c:v>
                </c:pt>
                <c:pt idx="26">
                  <c:v>0.81380792356928044</c:v>
                </c:pt>
                <c:pt idx="27">
                  <c:v>1</c:v>
                </c:pt>
                <c:pt idx="28">
                  <c:v>0.81380792356928022</c:v>
                </c:pt>
                <c:pt idx="29">
                  <c:v>0.38196601125010538</c:v>
                </c:pt>
                <c:pt idx="30">
                  <c:v>3.0825002080212729E-2</c:v>
                </c:pt>
                <c:pt idx="31">
                  <c:v>0.14589803375031521</c:v>
                </c:pt>
                <c:pt idx="32">
                  <c:v>0.99999999999999933</c:v>
                </c:pt>
                <c:pt idx="33">
                  <c:v>2.6180339887498936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N=4</c:v>
                </c:pt>
              </c:strCache>
            </c:strRef>
          </c:tx>
          <c:marker>
            <c:symbol val="none"/>
          </c:marker>
          <c:xVal>
            <c:numRef>
              <c:f>Sheet1!$B$2:$B$35</c:f>
              <c:numCache>
                <c:formatCode>General</c:formatCode>
                <c:ptCount val="34"/>
                <c:pt idx="0">
                  <c:v>-2.5132741228718345</c:v>
                </c:pt>
                <c:pt idx="1">
                  <c:v>-2.3561944901923448</c:v>
                </c:pt>
                <c:pt idx="2">
                  <c:v>-2.1991148575128552</c:v>
                </c:pt>
                <c:pt idx="3">
                  <c:v>-2.0420352248333655</c:v>
                </c:pt>
                <c:pt idx="4">
                  <c:v>-1.8849555921538759</c:v>
                </c:pt>
                <c:pt idx="5">
                  <c:v>-1.7278759594743864</c:v>
                </c:pt>
                <c:pt idx="6">
                  <c:v>-1.5707963267948966</c:v>
                </c:pt>
                <c:pt idx="7">
                  <c:v>-1.4137166941154069</c:v>
                </c:pt>
                <c:pt idx="8">
                  <c:v>-1.2566370614359172</c:v>
                </c:pt>
                <c:pt idx="9">
                  <c:v>-1.0995574287564276</c:v>
                </c:pt>
                <c:pt idx="10">
                  <c:v>-0.94247779607693793</c:v>
                </c:pt>
                <c:pt idx="11">
                  <c:v>-0.78539816339744828</c:v>
                </c:pt>
                <c:pt idx="12">
                  <c:v>-0.62831853071795862</c:v>
                </c:pt>
                <c:pt idx="13">
                  <c:v>-0.47123889803846897</c:v>
                </c:pt>
                <c:pt idx="14">
                  <c:v>-0.31415926535897931</c:v>
                </c:pt>
                <c:pt idx="15">
                  <c:v>-0.15707963267948966</c:v>
                </c:pt>
                <c:pt idx="16">
                  <c:v>-3.1415926535897933E-3</c:v>
                </c:pt>
                <c:pt idx="17">
                  <c:v>3.1415926535897933E-3</c:v>
                </c:pt>
                <c:pt idx="18">
                  <c:v>0.15707963267948966</c:v>
                </c:pt>
                <c:pt idx="19">
                  <c:v>0.31415926535897931</c:v>
                </c:pt>
                <c:pt idx="20">
                  <c:v>0.47123889803846897</c:v>
                </c:pt>
                <c:pt idx="21">
                  <c:v>0.62831853071795862</c:v>
                </c:pt>
                <c:pt idx="22">
                  <c:v>0.78539816339744828</c:v>
                </c:pt>
                <c:pt idx="23">
                  <c:v>0.94247779607693793</c:v>
                </c:pt>
                <c:pt idx="24">
                  <c:v>1.0995574287564276</c:v>
                </c:pt>
                <c:pt idx="25">
                  <c:v>1.2566370614359172</c:v>
                </c:pt>
                <c:pt idx="26">
                  <c:v>1.4137166941154069</c:v>
                </c:pt>
                <c:pt idx="27">
                  <c:v>1.5707963267948966</c:v>
                </c:pt>
                <c:pt idx="28">
                  <c:v>1.7278759594743864</c:v>
                </c:pt>
                <c:pt idx="29">
                  <c:v>1.8849555921538759</c:v>
                </c:pt>
                <c:pt idx="30">
                  <c:v>2.0420352248333655</c:v>
                </c:pt>
                <c:pt idx="31">
                  <c:v>2.1991148575128552</c:v>
                </c:pt>
                <c:pt idx="32">
                  <c:v>2.3561944901923448</c:v>
                </c:pt>
                <c:pt idx="33">
                  <c:v>2.5132741228718345</c:v>
                </c:pt>
              </c:numCache>
            </c:numRef>
          </c:xVal>
          <c:yVal>
            <c:numRef>
              <c:f>Sheet1!$E$2:$E$35</c:f>
              <c:numCache>
                <c:formatCode>General</c:formatCode>
                <c:ptCount val="34"/>
                <c:pt idx="0">
                  <c:v>0.99999999999999845</c:v>
                </c:pt>
                <c:pt idx="1">
                  <c:v>2.7017797258169621E-31</c:v>
                </c:pt>
                <c:pt idx="2">
                  <c:v>0.52786404500042095</c:v>
                </c:pt>
                <c:pt idx="3">
                  <c:v>1.1393335413356787</c:v>
                </c:pt>
                <c:pt idx="4">
                  <c:v>0.99999999999999978</c:v>
                </c:pt>
                <c:pt idx="5">
                  <c:v>0.35415837514392262</c:v>
                </c:pt>
                <c:pt idx="6">
                  <c:v>6.0039549462599157E-32</c:v>
                </c:pt>
                <c:pt idx="7">
                  <c:v>0.35415837514392223</c:v>
                </c:pt>
                <c:pt idx="8">
                  <c:v>1.0000000000000004</c:v>
                </c:pt>
                <c:pt idx="9">
                  <c:v>1.1393335413356787</c:v>
                </c:pt>
                <c:pt idx="10">
                  <c:v>0.5278640450004205</c:v>
                </c:pt>
                <c:pt idx="11">
                  <c:v>3.0019774731299584E-32</c:v>
                </c:pt>
                <c:pt idx="12">
                  <c:v>1.0000000000000004</c:v>
                </c:pt>
                <c:pt idx="13">
                  <c:v>4.388530503664744</c:v>
                </c:pt>
                <c:pt idx="14">
                  <c:v>9.4721359549995796</c:v>
                </c:pt>
                <c:pt idx="15">
                  <c:v>14.117977579855657</c:v>
                </c:pt>
                <c:pt idx="16">
                  <c:v>15.9992104467137</c:v>
                </c:pt>
                <c:pt idx="17">
                  <c:v>15.9992104467137</c:v>
                </c:pt>
                <c:pt idx="18">
                  <c:v>14.117977579855657</c:v>
                </c:pt>
                <c:pt idx="19">
                  <c:v>9.4721359549995796</c:v>
                </c:pt>
                <c:pt idx="20">
                  <c:v>4.388530503664744</c:v>
                </c:pt>
                <c:pt idx="21">
                  <c:v>1.0000000000000004</c:v>
                </c:pt>
                <c:pt idx="22">
                  <c:v>3.0019774731299584E-32</c:v>
                </c:pt>
                <c:pt idx="23">
                  <c:v>0.5278640450004205</c:v>
                </c:pt>
                <c:pt idx="24">
                  <c:v>1.1393335413356787</c:v>
                </c:pt>
                <c:pt idx="25">
                  <c:v>1.0000000000000004</c:v>
                </c:pt>
                <c:pt idx="26">
                  <c:v>0.35415837514392223</c:v>
                </c:pt>
                <c:pt idx="27">
                  <c:v>6.0039549462599157E-32</c:v>
                </c:pt>
                <c:pt idx="28">
                  <c:v>0.35415837514392262</c:v>
                </c:pt>
                <c:pt idx="29">
                  <c:v>0.99999999999999978</c:v>
                </c:pt>
                <c:pt idx="30">
                  <c:v>1.1393335413356787</c:v>
                </c:pt>
                <c:pt idx="31">
                  <c:v>0.52786404500042095</c:v>
                </c:pt>
                <c:pt idx="32">
                  <c:v>2.7017797258169621E-31</c:v>
                </c:pt>
                <c:pt idx="33">
                  <c:v>0.99999999999999845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N=6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Sheet1!$B$2:$B$35</c:f>
              <c:numCache>
                <c:formatCode>General</c:formatCode>
                <c:ptCount val="34"/>
                <c:pt idx="0">
                  <c:v>-2.5132741228718345</c:v>
                </c:pt>
                <c:pt idx="1">
                  <c:v>-2.3561944901923448</c:v>
                </c:pt>
                <c:pt idx="2">
                  <c:v>-2.1991148575128552</c:v>
                </c:pt>
                <c:pt idx="3">
                  <c:v>-2.0420352248333655</c:v>
                </c:pt>
                <c:pt idx="4">
                  <c:v>-1.8849555921538759</c:v>
                </c:pt>
                <c:pt idx="5">
                  <c:v>-1.7278759594743864</c:v>
                </c:pt>
                <c:pt idx="6">
                  <c:v>-1.5707963267948966</c:v>
                </c:pt>
                <c:pt idx="7">
                  <c:v>-1.4137166941154069</c:v>
                </c:pt>
                <c:pt idx="8">
                  <c:v>-1.2566370614359172</c:v>
                </c:pt>
                <c:pt idx="9">
                  <c:v>-1.0995574287564276</c:v>
                </c:pt>
                <c:pt idx="10">
                  <c:v>-0.94247779607693793</c:v>
                </c:pt>
                <c:pt idx="11">
                  <c:v>-0.78539816339744828</c:v>
                </c:pt>
                <c:pt idx="12">
                  <c:v>-0.62831853071795862</c:v>
                </c:pt>
                <c:pt idx="13">
                  <c:v>-0.47123889803846897</c:v>
                </c:pt>
                <c:pt idx="14">
                  <c:v>-0.31415926535897931</c:v>
                </c:pt>
                <c:pt idx="15">
                  <c:v>-0.15707963267948966</c:v>
                </c:pt>
                <c:pt idx="16">
                  <c:v>-3.1415926535897933E-3</c:v>
                </c:pt>
                <c:pt idx="17">
                  <c:v>3.1415926535897933E-3</c:v>
                </c:pt>
                <c:pt idx="18">
                  <c:v>0.15707963267948966</c:v>
                </c:pt>
                <c:pt idx="19">
                  <c:v>0.31415926535897931</c:v>
                </c:pt>
                <c:pt idx="20">
                  <c:v>0.47123889803846897</c:v>
                </c:pt>
                <c:pt idx="21">
                  <c:v>0.62831853071795862</c:v>
                </c:pt>
                <c:pt idx="22">
                  <c:v>0.78539816339744828</c:v>
                </c:pt>
                <c:pt idx="23">
                  <c:v>0.94247779607693793</c:v>
                </c:pt>
                <c:pt idx="24">
                  <c:v>1.0995574287564276</c:v>
                </c:pt>
                <c:pt idx="25">
                  <c:v>1.2566370614359172</c:v>
                </c:pt>
                <c:pt idx="26">
                  <c:v>1.4137166941154069</c:v>
                </c:pt>
                <c:pt idx="27">
                  <c:v>1.5707963267948966</c:v>
                </c:pt>
                <c:pt idx="28">
                  <c:v>1.7278759594743864</c:v>
                </c:pt>
                <c:pt idx="29">
                  <c:v>1.8849555921538759</c:v>
                </c:pt>
                <c:pt idx="30">
                  <c:v>2.0420352248333655</c:v>
                </c:pt>
                <c:pt idx="31">
                  <c:v>2.1991148575128552</c:v>
                </c:pt>
                <c:pt idx="32">
                  <c:v>2.3561944901923448</c:v>
                </c:pt>
                <c:pt idx="33">
                  <c:v>2.5132741228718345</c:v>
                </c:pt>
              </c:numCache>
            </c:numRef>
          </c:xVal>
          <c:yVal>
            <c:numRef>
              <c:f>Sheet1!$F$2:$F$35</c:f>
              <c:numCache>
                <c:formatCode>General</c:formatCode>
                <c:ptCount val="34"/>
                <c:pt idx="0">
                  <c:v>1.0000000000000013</c:v>
                </c:pt>
                <c:pt idx="1">
                  <c:v>1.9999999999999996</c:v>
                </c:pt>
                <c:pt idx="2">
                  <c:v>0.52786404500041983</c:v>
                </c:pt>
                <c:pt idx="3">
                  <c:v>0.12028264234682143</c:v>
                </c:pt>
                <c:pt idx="4">
                  <c:v>1.0000000000000004</c:v>
                </c:pt>
                <c:pt idx="5">
                  <c:v>0.67092725579299606</c:v>
                </c:pt>
                <c:pt idx="6">
                  <c:v>1.350889862908481E-31</c:v>
                </c:pt>
                <c:pt idx="7">
                  <c:v>0.67092725579299495</c:v>
                </c:pt>
                <c:pt idx="8">
                  <c:v>1</c:v>
                </c:pt>
                <c:pt idx="9">
                  <c:v>0.12028264234682089</c:v>
                </c:pt>
                <c:pt idx="10">
                  <c:v>0.52786404500042095</c:v>
                </c:pt>
                <c:pt idx="11">
                  <c:v>2.0000000000000004</c:v>
                </c:pt>
                <c:pt idx="12">
                  <c:v>0.99999999999999956</c:v>
                </c:pt>
                <c:pt idx="13">
                  <c:v>0.4633094926544411</c:v>
                </c:pt>
                <c:pt idx="14">
                  <c:v>9.4721359549995832</c:v>
                </c:pt>
                <c:pt idx="15">
                  <c:v>26.745480609205742</c:v>
                </c:pt>
                <c:pt idx="16">
                  <c:v>35.995854954341404</c:v>
                </c:pt>
                <c:pt idx="17">
                  <c:v>35.995854954341404</c:v>
                </c:pt>
                <c:pt idx="18">
                  <c:v>26.745480609205742</c:v>
                </c:pt>
                <c:pt idx="19">
                  <c:v>9.4721359549995832</c:v>
                </c:pt>
                <c:pt idx="20">
                  <c:v>0.4633094926544411</c:v>
                </c:pt>
                <c:pt idx="21">
                  <c:v>0.99999999999999956</c:v>
                </c:pt>
                <c:pt idx="22">
                  <c:v>2.0000000000000004</c:v>
                </c:pt>
                <c:pt idx="23">
                  <c:v>0.52786404500042095</c:v>
                </c:pt>
                <c:pt idx="24">
                  <c:v>0.12028264234682089</c:v>
                </c:pt>
                <c:pt idx="25">
                  <c:v>1</c:v>
                </c:pt>
                <c:pt idx="26">
                  <c:v>0.67092725579299495</c:v>
                </c:pt>
                <c:pt idx="27">
                  <c:v>1.350889862908481E-31</c:v>
                </c:pt>
                <c:pt idx="28">
                  <c:v>0.67092725579299606</c:v>
                </c:pt>
                <c:pt idx="29">
                  <c:v>1.0000000000000004</c:v>
                </c:pt>
                <c:pt idx="30">
                  <c:v>0.12028264234682143</c:v>
                </c:pt>
                <c:pt idx="31">
                  <c:v>0.52786404500041983</c:v>
                </c:pt>
                <c:pt idx="32">
                  <c:v>1.9999999999999996</c:v>
                </c:pt>
                <c:pt idx="33">
                  <c:v>1.0000000000000013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585600"/>
        <c:axId val="72587136"/>
      </c:scatterChart>
      <c:valAx>
        <c:axId val="72585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587136"/>
        <c:crosses val="autoZero"/>
        <c:crossBetween val="midCat"/>
      </c:valAx>
      <c:valAx>
        <c:axId val="72587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585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118715887131142"/>
          <c:y val="0.14229638210031037"/>
          <c:w val="0.20917135988016269"/>
          <c:h val="0.405825241808195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0212"/>
            <a:ext cx="3066733" cy="4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900212"/>
            <a:ext cx="3066733" cy="4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2CB179-3EA9-474F-A9B5-44E6ADF1C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4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13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13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58742F4A-F710-4D73-B589-BE347D1680D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107"/>
            <a:ext cx="5661660" cy="4216323"/>
          </a:xfrm>
          <a:prstGeom prst="rect">
            <a:avLst/>
          </a:prstGeom>
        </p:spPr>
        <p:txBody>
          <a:bodyPr vert="horz" lIns="94622" tIns="47311" rIns="94622" bIns="47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8567"/>
            <a:ext cx="3066733" cy="469212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8567"/>
            <a:ext cx="3066733" cy="469212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ABC0C2E0-5A62-422B-9E0D-8C79B0375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3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685690" algn="l" defTabSz="13713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371379" algn="l" defTabSz="13713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057069" algn="l" defTabSz="13713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742763" algn="l" defTabSz="13713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428453" algn="l" defTabSz="13713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114142" algn="l" defTabSz="13713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4799832" algn="l" defTabSz="13713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485522" algn="l" defTabSz="13713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0C2E0-5A62-422B-9E0D-8C79B03753B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62E-EDD9-4622-9B73-4D8E27ED1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2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F39F-5981-4CA9-A2B9-2D820E77E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2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74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74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F6B2-2A44-4C03-AC54-156BB25BE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C8F7-F0C6-4861-9B23-DAB3DA524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3859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771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157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543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928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314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700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086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F332-1CCB-4D80-AD02-BC888DFF1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6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ADDB-9C97-4FCB-BDF0-31084B94E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CBA-A826-4A8B-8D60-E8F9FD9D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7A85-F23F-49B6-AE35-DFDA73C0B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9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41EA-B51C-4BD3-99D6-ED2AD0020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3859" indent="0">
              <a:buNone/>
              <a:defRPr sz="5800"/>
            </a:lvl2pPr>
            <a:lvl3pPr marL="4387718" indent="0">
              <a:buNone/>
              <a:defRPr sz="4800"/>
            </a:lvl3pPr>
            <a:lvl4pPr marL="6581578" indent="0">
              <a:buNone/>
              <a:defRPr sz="4300"/>
            </a:lvl4pPr>
            <a:lvl5pPr marL="8775432" indent="0">
              <a:buNone/>
              <a:defRPr sz="4300"/>
            </a:lvl5pPr>
            <a:lvl6pPr marL="10969286" indent="0">
              <a:buNone/>
              <a:defRPr sz="4300"/>
            </a:lvl6pPr>
            <a:lvl7pPr marL="13163146" indent="0">
              <a:buNone/>
              <a:defRPr sz="4300"/>
            </a:lvl7pPr>
            <a:lvl8pPr marL="15357005" indent="0">
              <a:buNone/>
              <a:defRPr sz="4300"/>
            </a:lvl8pPr>
            <a:lvl9pPr marL="1755086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BDC-1914-47CB-84EB-0197B409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3859" indent="0">
              <a:buNone/>
              <a:defRPr sz="13400"/>
            </a:lvl2pPr>
            <a:lvl3pPr marL="4387718" indent="0">
              <a:buNone/>
              <a:defRPr sz="11500"/>
            </a:lvl3pPr>
            <a:lvl4pPr marL="6581578" indent="0">
              <a:buNone/>
              <a:defRPr sz="9600"/>
            </a:lvl4pPr>
            <a:lvl5pPr marL="8775432" indent="0">
              <a:buNone/>
              <a:defRPr sz="9600"/>
            </a:lvl5pPr>
            <a:lvl6pPr marL="10969286" indent="0">
              <a:buNone/>
              <a:defRPr sz="9600"/>
            </a:lvl6pPr>
            <a:lvl7pPr marL="13163146" indent="0">
              <a:buNone/>
              <a:defRPr sz="9600"/>
            </a:lvl7pPr>
            <a:lvl8pPr marL="15357005" indent="0">
              <a:buNone/>
              <a:defRPr sz="9600"/>
            </a:lvl8pPr>
            <a:lvl9pPr marL="17550864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3859" indent="0">
              <a:buNone/>
              <a:defRPr sz="5800"/>
            </a:lvl2pPr>
            <a:lvl3pPr marL="4387718" indent="0">
              <a:buNone/>
              <a:defRPr sz="4800"/>
            </a:lvl3pPr>
            <a:lvl4pPr marL="6581578" indent="0">
              <a:buNone/>
              <a:defRPr sz="4300"/>
            </a:lvl4pPr>
            <a:lvl5pPr marL="8775432" indent="0">
              <a:buNone/>
              <a:defRPr sz="4300"/>
            </a:lvl5pPr>
            <a:lvl6pPr marL="10969286" indent="0">
              <a:buNone/>
              <a:defRPr sz="4300"/>
            </a:lvl6pPr>
            <a:lvl7pPr marL="13163146" indent="0">
              <a:buNone/>
              <a:defRPr sz="4300"/>
            </a:lvl7pPr>
            <a:lvl8pPr marL="15357005" indent="0">
              <a:buNone/>
              <a:defRPr sz="4300"/>
            </a:lvl8pPr>
            <a:lvl9pPr marL="1755086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DA81-BE8E-4B91-AB76-B26E797E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768" tIns="219389" rIns="438768" bIns="2193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768" tIns="219389" rIns="438768" bIns="2193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B104-283A-4CC1-A805-D83B18E2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8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438771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392" indent="-1645392" algn="l" defTabSz="4387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018" indent="-1371158" algn="l" defTabSz="43877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643" indent="-1096925" algn="l" defTabSz="4387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502" indent="-1096925" algn="l" defTabSz="4387718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362" indent="-1096925" algn="l" defTabSz="4387718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221" indent="-1096925" algn="l" defTabSz="4387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080" indent="-1096925" algn="l" defTabSz="4387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3930" indent="-1096925" algn="l" defTabSz="4387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789" indent="-1096925" algn="l" defTabSz="4387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59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18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578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432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286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146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005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0864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26" Type="http://schemas.openxmlformats.org/officeDocument/2006/relationships/image" Target="../media/image8.jpeg"/><Relationship Id="rId39" Type="http://schemas.openxmlformats.org/officeDocument/2006/relationships/image" Target="../media/image27.png"/><Relationship Id="rId3" Type="http://schemas.openxmlformats.org/officeDocument/2006/relationships/chart" Target="../charts/chart1.xml"/><Relationship Id="rId21" Type="http://schemas.openxmlformats.org/officeDocument/2006/relationships/image" Target="../media/image100.png"/><Relationship Id="rId34" Type="http://schemas.openxmlformats.org/officeDocument/2006/relationships/image" Target="../media/image17.png"/><Relationship Id="rId42" Type="http://schemas.openxmlformats.org/officeDocument/2006/relationships/image" Target="../media/image21.emf"/><Relationship Id="rId7" Type="http://schemas.openxmlformats.org/officeDocument/2006/relationships/image" Target="../media/image4.png"/><Relationship Id="rId12" Type="http://schemas.openxmlformats.org/officeDocument/2006/relationships/chart" Target="../charts/chart2.xml"/><Relationship Id="rId25" Type="http://schemas.openxmlformats.org/officeDocument/2006/relationships/image" Target="../media/image14.png"/><Relationship Id="rId33" Type="http://schemas.openxmlformats.org/officeDocument/2006/relationships/image" Target="../media/image16.png"/><Relationship Id="rId38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2.wmf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32" Type="http://schemas.openxmlformats.org/officeDocument/2006/relationships/image" Target="../media/image15.jpeg"/><Relationship Id="rId37" Type="http://schemas.openxmlformats.org/officeDocument/2006/relationships/image" Target="../media/image20.emf"/><Relationship Id="rId40" Type="http://schemas.openxmlformats.org/officeDocument/2006/relationships/image" Target="../media/image28.png"/><Relationship Id="rId5" Type="http://schemas.openxmlformats.org/officeDocument/2006/relationships/image" Target="../media/image2.jpeg"/><Relationship Id="rId23" Type="http://schemas.openxmlformats.org/officeDocument/2006/relationships/image" Target="../media/image7.emf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image" Target="../media/image7.png"/><Relationship Id="rId31" Type="http://schemas.openxmlformats.org/officeDocument/2006/relationships/image" Target="../media/image14.gif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6.emf"/><Relationship Id="rId27" Type="http://schemas.openxmlformats.org/officeDocument/2006/relationships/image" Target="../media/image9.wmf"/><Relationship Id="rId30" Type="http://schemas.openxmlformats.org/officeDocument/2006/relationships/image" Target="../media/image13.png"/><Relationship Id="rId35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Chart 3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175485"/>
              </p:ext>
            </p:extLst>
          </p:nvPr>
        </p:nvGraphicFramePr>
        <p:xfrm>
          <a:off x="14934141" y="7200420"/>
          <a:ext cx="10817026" cy="540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66" name="Picture 2" descr="http://xray.tamu.edu/images/powde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907" y="27098076"/>
            <a:ext cx="13996958" cy="38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29837" y="1141450"/>
            <a:ext cx="37905202" cy="263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6642" tIns="53318" rIns="106642" bIns="53318">
            <a:spAutoFit/>
          </a:bodyPr>
          <a:lstStyle/>
          <a:p>
            <a:pPr algn="ctr" defTabSz="1066627"/>
            <a:r>
              <a:rPr lang="en-US" sz="8200" dirty="0">
                <a:latin typeface="Cooper Black" pitchFamily="18" charset="0"/>
              </a:rPr>
              <a:t>Wide Angle Scattering (WAXS) (Powder Diffraction)</a:t>
            </a:r>
          </a:p>
          <a:p>
            <a:pPr algn="ctr" defTabSz="1066627"/>
            <a:r>
              <a:rPr lang="en-US" sz="8200" dirty="0">
                <a:latin typeface="Cooper Black" pitchFamily="18" charset="0"/>
              </a:rPr>
              <a:t>How do we do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34814" y="350875"/>
            <a:ext cx="42976800" cy="3188970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36" tIns="68573" rIns="137136" bIns="68573" anchor="ctr"/>
          <a:lstStyle/>
          <a:p>
            <a:endParaRPr lang="en-US"/>
          </a:p>
        </p:txBody>
      </p:sp>
      <p:sp>
        <p:nvSpPr>
          <p:cNvPr id="330" name="Rectangle 22"/>
          <p:cNvSpPr>
            <a:spLocks noChangeArrowheads="1"/>
          </p:cNvSpPr>
          <p:nvPr/>
        </p:nvSpPr>
        <p:spPr bwMode="auto">
          <a:xfrm>
            <a:off x="653657" y="14748218"/>
            <a:ext cx="12795720" cy="55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6642" tIns="53318" rIns="106642" bIns="53318">
            <a:spAutoFit/>
          </a:bodyPr>
          <a:lstStyle/>
          <a:p>
            <a:pPr algn="just" defTabSz="1066627"/>
            <a:r>
              <a:rPr lang="en-US" sz="2900" b="1" dirty="0">
                <a:latin typeface="Verdana" pitchFamily="34" charset="0"/>
              </a:rPr>
              <a:t>Interaction of X-ray radiation with solids</a:t>
            </a:r>
            <a:endParaRPr lang="en-US" sz="2900" dirty="0">
              <a:latin typeface="Verdana" pitchFamily="34" charset="0"/>
            </a:endParaRPr>
          </a:p>
        </p:txBody>
      </p:sp>
      <p:sp>
        <p:nvSpPr>
          <p:cNvPr id="236" name="Rectangle 22"/>
          <p:cNvSpPr>
            <a:spLocks noChangeArrowheads="1"/>
          </p:cNvSpPr>
          <p:nvPr/>
        </p:nvSpPr>
        <p:spPr bwMode="auto">
          <a:xfrm>
            <a:off x="31528704" y="2768666"/>
            <a:ext cx="4132896" cy="56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6642" tIns="53318" rIns="106642" bIns="53318">
            <a:spAutoFit/>
          </a:bodyPr>
          <a:lstStyle/>
          <a:p>
            <a:pPr algn="just" defTabSz="1066627"/>
            <a:r>
              <a:rPr lang="en-US" sz="2900" b="1" dirty="0">
                <a:latin typeface="Verdana" pitchFamily="34" charset="0"/>
              </a:rPr>
              <a:t>Data Collection</a:t>
            </a:r>
            <a:endParaRPr lang="en-US" sz="2900" dirty="0">
              <a:latin typeface="Verdana" pitchFamily="34" charset="0"/>
            </a:endParaRPr>
          </a:p>
        </p:txBody>
      </p:sp>
      <p:pic>
        <p:nvPicPr>
          <p:cNvPr id="312" name="Picture 2" descr="C:\Users\jhr6675\Desktop\ScreenShot0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004" y="31333486"/>
            <a:ext cx="3187978" cy="5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7" name="Group 376"/>
          <p:cNvGrpSpPr/>
          <p:nvPr/>
        </p:nvGrpSpPr>
        <p:grpSpPr>
          <a:xfrm>
            <a:off x="38124166" y="1087884"/>
            <a:ext cx="4154827" cy="2145268"/>
            <a:chOff x="2777376" y="2286000"/>
            <a:chExt cx="3264096" cy="1752600"/>
          </a:xfrm>
        </p:grpSpPr>
        <p:sp>
          <p:nvSpPr>
            <p:cNvPr id="378" name="Rectangle 8"/>
            <p:cNvSpPr>
              <a:spLocks noChangeArrowheads="1"/>
            </p:cNvSpPr>
            <p:nvPr/>
          </p:nvSpPr>
          <p:spPr bwMode="auto">
            <a:xfrm>
              <a:off x="2986185" y="2824849"/>
              <a:ext cx="1520196" cy="77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55294" tIns="27646" rIns="55294" bIns="27646">
              <a:spAutoFit/>
            </a:bodyPr>
            <a:lstStyle/>
            <a:p>
              <a:pPr defTabSz="1066627"/>
              <a:r>
                <a:rPr lang="en-US" sz="2900" i="1" dirty="0" err="1">
                  <a:latin typeface="Cooper Black" pitchFamily="18" charset="0"/>
                </a:rPr>
                <a:t>XRDLab</a:t>
              </a:r>
              <a:endParaRPr lang="en-US" sz="2900" i="1" dirty="0">
                <a:latin typeface="Cooper Black" pitchFamily="18" charset="0"/>
              </a:endParaRPr>
            </a:p>
            <a:p>
              <a:pPr defTabSz="1066627"/>
              <a:r>
                <a:rPr lang="en-US" sz="2900" i="1" dirty="0">
                  <a:solidFill>
                    <a:srgbClr val="800000"/>
                  </a:solidFill>
                  <a:latin typeface="Cooper Black" pitchFamily="18" charset="0"/>
                </a:rPr>
                <a:t>TAMU</a:t>
              </a:r>
            </a:p>
          </p:txBody>
        </p:sp>
        <p:sp>
          <p:nvSpPr>
            <p:cNvPr id="379" name="Line 11"/>
            <p:cNvSpPr>
              <a:spLocks noChangeShapeType="1"/>
            </p:cNvSpPr>
            <p:nvPr/>
          </p:nvSpPr>
          <p:spPr bwMode="auto">
            <a:xfrm>
              <a:off x="2953245" y="3181393"/>
              <a:ext cx="1432720" cy="0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square" lIns="55294" tIns="27646" rIns="55294" bIns="27646">
              <a:spAutoFit/>
            </a:bodyPr>
            <a:lstStyle/>
            <a:p>
              <a:endParaRPr lang="en-US"/>
            </a:p>
          </p:txBody>
        </p:sp>
        <p:sp>
          <p:nvSpPr>
            <p:cNvPr id="380" name="Text Box 17"/>
            <p:cNvSpPr txBox="1">
              <a:spLocks noChangeArrowheads="1"/>
            </p:cNvSpPr>
            <p:nvPr/>
          </p:nvSpPr>
          <p:spPr bwMode="auto">
            <a:xfrm>
              <a:off x="2777376" y="3526942"/>
              <a:ext cx="1733817" cy="297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1107" tIns="35552" rIns="71107" bIns="35552">
              <a:spAutoFit/>
            </a:bodyPr>
            <a:lstStyle/>
            <a:p>
              <a:pPr defTabSz="1066627" eaLnBrk="0" hangingPunct="0"/>
              <a:endParaRPr lang="en-US" sz="1900" dirty="0">
                <a:latin typeface="Algerian" panose="04020705040A02060702" pitchFamily="82" charset="0"/>
              </a:endParaRPr>
            </a:p>
          </p:txBody>
        </p:sp>
        <p:cxnSp>
          <p:nvCxnSpPr>
            <p:cNvPr id="381" name="Straight Arrow Connector 380"/>
            <p:cNvCxnSpPr/>
            <p:nvPr/>
          </p:nvCxnSpPr>
          <p:spPr>
            <a:xfrm flipV="1">
              <a:off x="5023219" y="2540422"/>
              <a:ext cx="767981" cy="640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382" name="Picture 2" descr="C:\Users\jhr6675\Desktop\form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965" y="2540422"/>
              <a:ext cx="1274507" cy="128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3" name="Straight Arrow Connector 382"/>
            <p:cNvCxnSpPr/>
            <p:nvPr/>
          </p:nvCxnSpPr>
          <p:spPr>
            <a:xfrm flipH="1" flipV="1">
              <a:off x="4494495" y="2286000"/>
              <a:ext cx="382305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>
              <a:off x="5279472" y="3181393"/>
              <a:ext cx="762000" cy="2237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H="1">
              <a:off x="4724400" y="3393760"/>
              <a:ext cx="207934" cy="6448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929807" y="1087881"/>
            <a:ext cx="6844303" cy="1431161"/>
            <a:chOff x="6137816" y="993737"/>
            <a:chExt cx="4562869" cy="954106"/>
          </a:xfrm>
        </p:grpSpPr>
        <p:sp>
          <p:nvSpPr>
            <p:cNvPr id="28" name="TextBox 27"/>
            <p:cNvSpPr txBox="1"/>
            <p:nvPr/>
          </p:nvSpPr>
          <p:spPr>
            <a:xfrm>
              <a:off x="7122568" y="993737"/>
              <a:ext cx="3578117" cy="95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800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CHEMISTRY</a:t>
              </a:r>
            </a:p>
            <a:p>
              <a:r>
                <a:rPr lang="en-US" sz="2900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TEXAS A&amp;M UNIVERSITY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816" y="1069500"/>
              <a:ext cx="1000310" cy="848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7179215" y="1126044"/>
              <a:ext cx="0" cy="79763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2017526" y="4500233"/>
            <a:ext cx="1371600" cy="3886200"/>
            <a:chOff x="685800" y="533400"/>
            <a:chExt cx="914400" cy="2590800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685800" y="5334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838200" y="6858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990600" y="8382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1143000" y="9906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1295400" y="11430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1447800" y="12954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1600200" y="14478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/>
        </p:nvGrpSpPr>
        <p:grpSpPr>
          <a:xfrm>
            <a:off x="4988184" y="4162399"/>
            <a:ext cx="1564128" cy="4895122"/>
            <a:chOff x="2538648" y="414504"/>
            <a:chExt cx="1042752" cy="3263413"/>
          </a:xfrm>
        </p:grpSpPr>
        <p:cxnSp>
          <p:nvCxnSpPr>
            <p:cNvPr id="306" name="Straight Connector 305"/>
            <p:cNvCxnSpPr/>
            <p:nvPr/>
          </p:nvCxnSpPr>
          <p:spPr>
            <a:xfrm>
              <a:off x="2667000" y="8382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2819400" y="9906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2971800" y="11430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3124200" y="12954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3276600" y="14478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3429000" y="16002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3581400" y="1752600"/>
              <a:ext cx="0" cy="1676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Freeform 315"/>
            <p:cNvSpPr/>
            <p:nvPr/>
          </p:nvSpPr>
          <p:spPr>
            <a:xfrm>
              <a:off x="2538648" y="414504"/>
              <a:ext cx="328886" cy="608384"/>
            </a:xfrm>
            <a:custGeom>
              <a:avLst/>
              <a:gdLst>
                <a:gd name="connsiteX0" fmla="*/ 134810 w 328886"/>
                <a:gd name="connsiteY0" fmla="*/ 430154 h 608384"/>
                <a:gd name="connsiteX1" fmla="*/ 3074 w 328886"/>
                <a:gd name="connsiteY1" fmla="*/ 135686 h 608384"/>
                <a:gd name="connsiteX2" fmla="*/ 251047 w 328886"/>
                <a:gd name="connsiteY2" fmla="*/ 3950 h 608384"/>
                <a:gd name="connsiteX3" fmla="*/ 328538 w 328886"/>
                <a:gd name="connsiteY3" fmla="*/ 275171 h 608384"/>
                <a:gd name="connsiteX4" fmla="*/ 274294 w 328886"/>
                <a:gd name="connsiteY4" fmla="*/ 608384 h 60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886" h="608384">
                  <a:moveTo>
                    <a:pt x="134810" y="430154"/>
                  </a:moveTo>
                  <a:cubicBezTo>
                    <a:pt x="59255" y="318437"/>
                    <a:pt x="-16299" y="206720"/>
                    <a:pt x="3074" y="135686"/>
                  </a:cubicBezTo>
                  <a:cubicBezTo>
                    <a:pt x="22447" y="64652"/>
                    <a:pt x="196803" y="-19297"/>
                    <a:pt x="251047" y="3950"/>
                  </a:cubicBezTo>
                  <a:cubicBezTo>
                    <a:pt x="305291" y="27197"/>
                    <a:pt x="324664" y="174432"/>
                    <a:pt x="328538" y="275171"/>
                  </a:cubicBezTo>
                  <a:cubicBezTo>
                    <a:pt x="332412" y="375910"/>
                    <a:pt x="303353" y="492147"/>
                    <a:pt x="274294" y="608384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2809214" y="2657959"/>
              <a:ext cx="166461" cy="482228"/>
            </a:xfrm>
            <a:custGeom>
              <a:avLst/>
              <a:gdLst>
                <a:gd name="connsiteX0" fmla="*/ 3728 w 166461"/>
                <a:gd name="connsiteY0" fmla="*/ 0 h 482228"/>
                <a:gd name="connsiteX1" fmla="*/ 3728 w 166461"/>
                <a:gd name="connsiteY1" fmla="*/ 271221 h 482228"/>
                <a:gd name="connsiteX2" fmla="*/ 42474 w 166461"/>
                <a:gd name="connsiteY2" fmla="*/ 472699 h 482228"/>
                <a:gd name="connsiteX3" fmla="*/ 143213 w 166461"/>
                <a:gd name="connsiteY3" fmla="*/ 418455 h 482228"/>
                <a:gd name="connsiteX4" fmla="*/ 166461 w 166461"/>
                <a:gd name="connsiteY4" fmla="*/ 147234 h 48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61" h="482228">
                  <a:moveTo>
                    <a:pt x="3728" y="0"/>
                  </a:moveTo>
                  <a:cubicBezTo>
                    <a:pt x="499" y="96219"/>
                    <a:pt x="-2730" y="192438"/>
                    <a:pt x="3728" y="271221"/>
                  </a:cubicBezTo>
                  <a:cubicBezTo>
                    <a:pt x="10186" y="350004"/>
                    <a:pt x="19227" y="448160"/>
                    <a:pt x="42474" y="472699"/>
                  </a:cubicBezTo>
                  <a:cubicBezTo>
                    <a:pt x="65722" y="497238"/>
                    <a:pt x="122548" y="472699"/>
                    <a:pt x="143213" y="418455"/>
                  </a:cubicBezTo>
                  <a:cubicBezTo>
                    <a:pt x="163878" y="364211"/>
                    <a:pt x="165169" y="255722"/>
                    <a:pt x="166461" y="147234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2972896" y="469668"/>
              <a:ext cx="251351" cy="863186"/>
            </a:xfrm>
            <a:custGeom>
              <a:avLst/>
              <a:gdLst>
                <a:gd name="connsiteX0" fmla="*/ 2779 w 251351"/>
                <a:gd name="connsiteY0" fmla="*/ 684956 h 863186"/>
                <a:gd name="connsiteX1" fmla="*/ 10528 w 251351"/>
                <a:gd name="connsiteY1" fmla="*/ 436983 h 863186"/>
                <a:gd name="connsiteX2" fmla="*/ 88019 w 251351"/>
                <a:gd name="connsiteY2" fmla="*/ 274251 h 863186"/>
                <a:gd name="connsiteX3" fmla="*/ 95768 w 251351"/>
                <a:gd name="connsiteY3" fmla="*/ 10779 h 863186"/>
                <a:gd name="connsiteX4" fmla="*/ 243002 w 251351"/>
                <a:gd name="connsiteY4" fmla="*/ 72773 h 863186"/>
                <a:gd name="connsiteX5" fmla="*/ 227504 w 251351"/>
                <a:gd name="connsiteY5" fmla="*/ 274251 h 863186"/>
                <a:gd name="connsiteX6" fmla="*/ 181009 w 251351"/>
                <a:gd name="connsiteY6" fmla="*/ 545471 h 863186"/>
                <a:gd name="connsiteX7" fmla="*/ 150012 w 251351"/>
                <a:gd name="connsiteY7" fmla="*/ 863186 h 86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351" h="863186">
                  <a:moveTo>
                    <a:pt x="2779" y="684956"/>
                  </a:moveTo>
                  <a:cubicBezTo>
                    <a:pt x="-450" y="595195"/>
                    <a:pt x="-3679" y="505434"/>
                    <a:pt x="10528" y="436983"/>
                  </a:cubicBezTo>
                  <a:cubicBezTo>
                    <a:pt x="24735" y="368532"/>
                    <a:pt x="73812" y="345285"/>
                    <a:pt x="88019" y="274251"/>
                  </a:cubicBezTo>
                  <a:cubicBezTo>
                    <a:pt x="102226" y="203217"/>
                    <a:pt x="69938" y="44359"/>
                    <a:pt x="95768" y="10779"/>
                  </a:cubicBezTo>
                  <a:cubicBezTo>
                    <a:pt x="121598" y="-22801"/>
                    <a:pt x="221046" y="28861"/>
                    <a:pt x="243002" y="72773"/>
                  </a:cubicBezTo>
                  <a:cubicBezTo>
                    <a:pt x="264958" y="116685"/>
                    <a:pt x="237836" y="195468"/>
                    <a:pt x="227504" y="274251"/>
                  </a:cubicBezTo>
                  <a:cubicBezTo>
                    <a:pt x="217172" y="353034"/>
                    <a:pt x="193924" y="447315"/>
                    <a:pt x="181009" y="545471"/>
                  </a:cubicBezTo>
                  <a:cubicBezTo>
                    <a:pt x="168094" y="643627"/>
                    <a:pt x="159053" y="753406"/>
                    <a:pt x="150012" y="863186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3112971" y="2952427"/>
              <a:ext cx="172670" cy="323783"/>
            </a:xfrm>
            <a:custGeom>
              <a:avLst/>
              <a:gdLst>
                <a:gd name="connsiteX0" fmla="*/ 9937 w 172670"/>
                <a:gd name="connsiteY0" fmla="*/ 0 h 323783"/>
                <a:gd name="connsiteX1" fmla="*/ 17687 w 172670"/>
                <a:gd name="connsiteY1" fmla="*/ 317715 h 323783"/>
                <a:gd name="connsiteX2" fmla="*/ 172670 w 172670"/>
                <a:gd name="connsiteY2" fmla="*/ 178231 h 3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670" h="323783">
                  <a:moveTo>
                    <a:pt x="9937" y="0"/>
                  </a:moveTo>
                  <a:cubicBezTo>
                    <a:pt x="251" y="144005"/>
                    <a:pt x="-9435" y="288010"/>
                    <a:pt x="17687" y="317715"/>
                  </a:cubicBezTo>
                  <a:cubicBezTo>
                    <a:pt x="44809" y="347420"/>
                    <a:pt x="108739" y="262825"/>
                    <a:pt x="172670" y="178231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3262394" y="1103959"/>
              <a:ext cx="217371" cy="515614"/>
            </a:xfrm>
            <a:custGeom>
              <a:avLst/>
              <a:gdLst>
                <a:gd name="connsiteX0" fmla="*/ 7748 w 217371"/>
                <a:gd name="connsiteY0" fmla="*/ 368380 h 515614"/>
                <a:gd name="connsiteX1" fmla="*/ 15498 w 217371"/>
                <a:gd name="connsiteY1" fmla="*/ 50665 h 515614"/>
                <a:gd name="connsiteX2" fmla="*/ 147233 w 217371"/>
                <a:gd name="connsiteY2" fmla="*/ 11919 h 515614"/>
                <a:gd name="connsiteX3" fmla="*/ 216975 w 217371"/>
                <a:gd name="connsiteY3" fmla="*/ 166902 h 515614"/>
                <a:gd name="connsiteX4" fmla="*/ 170481 w 217371"/>
                <a:gd name="connsiteY4" fmla="*/ 515614 h 51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71" h="515614">
                  <a:moveTo>
                    <a:pt x="7748" y="368380"/>
                  </a:moveTo>
                  <a:cubicBezTo>
                    <a:pt x="-1" y="239227"/>
                    <a:pt x="-7750" y="110075"/>
                    <a:pt x="15498" y="50665"/>
                  </a:cubicBezTo>
                  <a:cubicBezTo>
                    <a:pt x="38746" y="-8745"/>
                    <a:pt x="113654" y="-7454"/>
                    <a:pt x="147233" y="11919"/>
                  </a:cubicBezTo>
                  <a:cubicBezTo>
                    <a:pt x="180813" y="31292"/>
                    <a:pt x="213100" y="82953"/>
                    <a:pt x="216975" y="166902"/>
                  </a:cubicBezTo>
                  <a:cubicBezTo>
                    <a:pt x="220850" y="250851"/>
                    <a:pt x="195665" y="383232"/>
                    <a:pt x="170481" y="515614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3429000" y="3276601"/>
              <a:ext cx="151108" cy="401316"/>
            </a:xfrm>
            <a:custGeom>
              <a:avLst/>
              <a:gdLst>
                <a:gd name="connsiteX0" fmla="*/ 0 w 178230"/>
                <a:gd name="connsiteY0" fmla="*/ 0 h 376778"/>
                <a:gd name="connsiteX1" fmla="*/ 30997 w 178230"/>
                <a:gd name="connsiteY1" fmla="*/ 348712 h 376778"/>
                <a:gd name="connsiteX2" fmla="*/ 131736 w 178230"/>
                <a:gd name="connsiteY2" fmla="*/ 325464 h 376778"/>
                <a:gd name="connsiteX3" fmla="*/ 178230 w 178230"/>
                <a:gd name="connsiteY3" fmla="*/ 85241 h 37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30" h="376778">
                  <a:moveTo>
                    <a:pt x="0" y="0"/>
                  </a:moveTo>
                  <a:cubicBezTo>
                    <a:pt x="4520" y="147234"/>
                    <a:pt x="9041" y="294468"/>
                    <a:pt x="30997" y="348712"/>
                  </a:cubicBezTo>
                  <a:cubicBezTo>
                    <a:pt x="52953" y="402956"/>
                    <a:pt x="107197" y="369376"/>
                    <a:pt x="131736" y="325464"/>
                  </a:cubicBezTo>
                  <a:cubicBezTo>
                    <a:pt x="156275" y="281552"/>
                    <a:pt x="167252" y="183396"/>
                    <a:pt x="178230" y="85241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Freeform 325"/>
          <p:cNvSpPr/>
          <p:nvPr/>
        </p:nvSpPr>
        <p:spPr>
          <a:xfrm>
            <a:off x="8460859" y="4938828"/>
            <a:ext cx="2528294" cy="3905573"/>
          </a:xfrm>
          <a:custGeom>
            <a:avLst/>
            <a:gdLst>
              <a:gd name="connsiteX0" fmla="*/ 325464 w 1685530"/>
              <a:gd name="connsiteY0" fmla="*/ 2603715 h 2603715"/>
              <a:gd name="connsiteX1" fmla="*/ 286718 w 1685530"/>
              <a:gd name="connsiteY1" fmla="*/ 2564969 h 2603715"/>
              <a:gd name="connsiteX2" fmla="*/ 263471 w 1685530"/>
              <a:gd name="connsiteY2" fmla="*/ 2510725 h 2603715"/>
              <a:gd name="connsiteX3" fmla="*/ 247973 w 1685530"/>
              <a:gd name="connsiteY3" fmla="*/ 2487478 h 2603715"/>
              <a:gd name="connsiteX4" fmla="*/ 232474 w 1685530"/>
              <a:gd name="connsiteY4" fmla="*/ 2433233 h 2603715"/>
              <a:gd name="connsiteX5" fmla="*/ 216976 w 1685530"/>
              <a:gd name="connsiteY5" fmla="*/ 2386739 h 2603715"/>
              <a:gd name="connsiteX6" fmla="*/ 201478 w 1685530"/>
              <a:gd name="connsiteY6" fmla="*/ 2332494 h 2603715"/>
              <a:gd name="connsiteX7" fmla="*/ 185979 w 1685530"/>
              <a:gd name="connsiteY7" fmla="*/ 2278250 h 2603715"/>
              <a:gd name="connsiteX8" fmla="*/ 193728 w 1685530"/>
              <a:gd name="connsiteY8" fmla="*/ 1898542 h 2603715"/>
              <a:gd name="connsiteX9" fmla="*/ 209227 w 1685530"/>
              <a:gd name="connsiteY9" fmla="*/ 1883044 h 2603715"/>
              <a:gd name="connsiteX10" fmla="*/ 247973 w 1685530"/>
              <a:gd name="connsiteY10" fmla="*/ 1844298 h 2603715"/>
              <a:gd name="connsiteX11" fmla="*/ 317715 w 1685530"/>
              <a:gd name="connsiteY11" fmla="*/ 1828800 h 2603715"/>
              <a:gd name="connsiteX12" fmla="*/ 340962 w 1685530"/>
              <a:gd name="connsiteY12" fmla="*/ 1821050 h 2603715"/>
              <a:gd name="connsiteX13" fmla="*/ 340962 w 1685530"/>
              <a:gd name="connsiteY13" fmla="*/ 1526583 h 2603715"/>
              <a:gd name="connsiteX14" fmla="*/ 309966 w 1685530"/>
              <a:gd name="connsiteY14" fmla="*/ 1480088 h 2603715"/>
              <a:gd name="connsiteX15" fmla="*/ 263471 w 1685530"/>
              <a:gd name="connsiteY15" fmla="*/ 1449091 h 2603715"/>
              <a:gd name="connsiteX16" fmla="*/ 247973 w 1685530"/>
              <a:gd name="connsiteY16" fmla="*/ 1425844 h 2603715"/>
              <a:gd name="connsiteX17" fmla="*/ 240223 w 1685530"/>
              <a:gd name="connsiteY17" fmla="*/ 1402596 h 2603715"/>
              <a:gd name="connsiteX18" fmla="*/ 193728 w 1685530"/>
              <a:gd name="connsiteY18" fmla="*/ 1309606 h 2603715"/>
              <a:gd name="connsiteX19" fmla="*/ 185979 w 1685530"/>
              <a:gd name="connsiteY19" fmla="*/ 1286359 h 2603715"/>
              <a:gd name="connsiteX20" fmla="*/ 154983 w 1685530"/>
              <a:gd name="connsiteY20" fmla="*/ 1239864 h 2603715"/>
              <a:gd name="connsiteX21" fmla="*/ 162732 w 1685530"/>
              <a:gd name="connsiteY21" fmla="*/ 1131376 h 2603715"/>
              <a:gd name="connsiteX22" fmla="*/ 178230 w 1685530"/>
              <a:gd name="connsiteY22" fmla="*/ 1108128 h 2603715"/>
              <a:gd name="connsiteX23" fmla="*/ 224725 w 1685530"/>
              <a:gd name="connsiteY23" fmla="*/ 1061633 h 2603715"/>
              <a:gd name="connsiteX24" fmla="*/ 247973 w 1685530"/>
              <a:gd name="connsiteY24" fmla="*/ 1038386 h 2603715"/>
              <a:gd name="connsiteX25" fmla="*/ 263471 w 1685530"/>
              <a:gd name="connsiteY25" fmla="*/ 1015139 h 2603715"/>
              <a:gd name="connsiteX26" fmla="*/ 278969 w 1685530"/>
              <a:gd name="connsiteY26" fmla="*/ 960894 h 2603715"/>
              <a:gd name="connsiteX27" fmla="*/ 309966 w 1685530"/>
              <a:gd name="connsiteY27" fmla="*/ 922149 h 2603715"/>
              <a:gd name="connsiteX28" fmla="*/ 302217 w 1685530"/>
              <a:gd name="connsiteY28" fmla="*/ 883403 h 2603715"/>
              <a:gd name="connsiteX29" fmla="*/ 271220 w 1685530"/>
              <a:gd name="connsiteY29" fmla="*/ 852406 h 2603715"/>
              <a:gd name="connsiteX30" fmla="*/ 255722 w 1685530"/>
              <a:gd name="connsiteY30" fmla="*/ 829159 h 2603715"/>
              <a:gd name="connsiteX31" fmla="*/ 232474 w 1685530"/>
              <a:gd name="connsiteY31" fmla="*/ 782664 h 2603715"/>
              <a:gd name="connsiteX32" fmla="*/ 216976 w 1685530"/>
              <a:gd name="connsiteY32" fmla="*/ 736169 h 2603715"/>
              <a:gd name="connsiteX33" fmla="*/ 193728 w 1685530"/>
              <a:gd name="connsiteY33" fmla="*/ 689674 h 2603715"/>
              <a:gd name="connsiteX34" fmla="*/ 178230 w 1685530"/>
              <a:gd name="connsiteY34" fmla="*/ 666427 h 2603715"/>
              <a:gd name="connsiteX35" fmla="*/ 178230 w 1685530"/>
              <a:gd name="connsiteY35" fmla="*/ 472698 h 2603715"/>
              <a:gd name="connsiteX36" fmla="*/ 193728 w 1685530"/>
              <a:gd name="connsiteY36" fmla="*/ 255722 h 2603715"/>
              <a:gd name="connsiteX37" fmla="*/ 201478 w 1685530"/>
              <a:gd name="connsiteY37" fmla="*/ 193728 h 2603715"/>
              <a:gd name="connsiteX38" fmla="*/ 216976 w 1685530"/>
              <a:gd name="connsiteY38" fmla="*/ 147233 h 2603715"/>
              <a:gd name="connsiteX39" fmla="*/ 317715 w 1685530"/>
              <a:gd name="connsiteY39" fmla="*/ 131735 h 2603715"/>
              <a:gd name="connsiteX40" fmla="*/ 402956 w 1685530"/>
              <a:gd name="connsiteY40" fmla="*/ 154983 h 2603715"/>
              <a:gd name="connsiteX41" fmla="*/ 449450 w 1685530"/>
              <a:gd name="connsiteY41" fmla="*/ 170481 h 2603715"/>
              <a:gd name="connsiteX42" fmla="*/ 464949 w 1685530"/>
              <a:gd name="connsiteY42" fmla="*/ 185979 h 2603715"/>
              <a:gd name="connsiteX43" fmla="*/ 480447 w 1685530"/>
              <a:gd name="connsiteY43" fmla="*/ 209227 h 2603715"/>
              <a:gd name="connsiteX44" fmla="*/ 511444 w 1685530"/>
              <a:gd name="connsiteY44" fmla="*/ 224725 h 2603715"/>
              <a:gd name="connsiteX45" fmla="*/ 534691 w 1685530"/>
              <a:gd name="connsiteY45" fmla="*/ 263471 h 2603715"/>
              <a:gd name="connsiteX46" fmla="*/ 557939 w 1685530"/>
              <a:gd name="connsiteY46" fmla="*/ 286718 h 2603715"/>
              <a:gd name="connsiteX47" fmla="*/ 565688 w 1685530"/>
              <a:gd name="connsiteY47" fmla="*/ 325464 h 2603715"/>
              <a:gd name="connsiteX48" fmla="*/ 550189 w 1685530"/>
              <a:gd name="connsiteY48" fmla="*/ 371959 h 2603715"/>
              <a:gd name="connsiteX49" fmla="*/ 565688 w 1685530"/>
              <a:gd name="connsiteY49" fmla="*/ 472698 h 2603715"/>
              <a:gd name="connsiteX50" fmla="*/ 581186 w 1685530"/>
              <a:gd name="connsiteY50" fmla="*/ 495945 h 2603715"/>
              <a:gd name="connsiteX51" fmla="*/ 588935 w 1685530"/>
              <a:gd name="connsiteY51" fmla="*/ 674176 h 2603715"/>
              <a:gd name="connsiteX52" fmla="*/ 604434 w 1685530"/>
              <a:gd name="connsiteY52" fmla="*/ 697423 h 2603715"/>
              <a:gd name="connsiteX53" fmla="*/ 619932 w 1685530"/>
              <a:gd name="connsiteY53" fmla="*/ 743918 h 2603715"/>
              <a:gd name="connsiteX54" fmla="*/ 604434 w 1685530"/>
              <a:gd name="connsiteY54" fmla="*/ 829159 h 2603715"/>
              <a:gd name="connsiteX55" fmla="*/ 596684 w 1685530"/>
              <a:gd name="connsiteY55" fmla="*/ 852406 h 2603715"/>
              <a:gd name="connsiteX56" fmla="*/ 557939 w 1685530"/>
              <a:gd name="connsiteY56" fmla="*/ 891152 h 2603715"/>
              <a:gd name="connsiteX57" fmla="*/ 542440 w 1685530"/>
              <a:gd name="connsiteY57" fmla="*/ 906650 h 2603715"/>
              <a:gd name="connsiteX58" fmla="*/ 526942 w 1685530"/>
              <a:gd name="connsiteY58" fmla="*/ 929898 h 2603715"/>
              <a:gd name="connsiteX59" fmla="*/ 488196 w 1685530"/>
              <a:gd name="connsiteY59" fmla="*/ 968644 h 2603715"/>
              <a:gd name="connsiteX60" fmla="*/ 464949 w 1685530"/>
              <a:gd name="connsiteY60" fmla="*/ 991891 h 2603715"/>
              <a:gd name="connsiteX61" fmla="*/ 449450 w 1685530"/>
              <a:gd name="connsiteY61" fmla="*/ 1007389 h 2603715"/>
              <a:gd name="connsiteX62" fmla="*/ 441701 w 1685530"/>
              <a:gd name="connsiteY62" fmla="*/ 1030637 h 2603715"/>
              <a:gd name="connsiteX63" fmla="*/ 402956 w 1685530"/>
              <a:gd name="connsiteY63" fmla="*/ 1077132 h 2603715"/>
              <a:gd name="connsiteX64" fmla="*/ 387457 w 1685530"/>
              <a:gd name="connsiteY64" fmla="*/ 1100379 h 2603715"/>
              <a:gd name="connsiteX65" fmla="*/ 379708 w 1685530"/>
              <a:gd name="connsiteY65" fmla="*/ 1294108 h 2603715"/>
              <a:gd name="connsiteX66" fmla="*/ 356461 w 1685530"/>
              <a:gd name="connsiteY66" fmla="*/ 1317356 h 2603715"/>
              <a:gd name="connsiteX67" fmla="*/ 309966 w 1685530"/>
              <a:gd name="connsiteY67" fmla="*/ 1348352 h 2603715"/>
              <a:gd name="connsiteX68" fmla="*/ 278969 w 1685530"/>
              <a:gd name="connsiteY68" fmla="*/ 1394847 h 2603715"/>
              <a:gd name="connsiteX69" fmla="*/ 216976 w 1685530"/>
              <a:gd name="connsiteY69" fmla="*/ 1456840 h 2603715"/>
              <a:gd name="connsiteX70" fmla="*/ 185979 w 1685530"/>
              <a:gd name="connsiteY70" fmla="*/ 1487837 h 2603715"/>
              <a:gd name="connsiteX71" fmla="*/ 162732 w 1685530"/>
              <a:gd name="connsiteY71" fmla="*/ 1511084 h 2603715"/>
              <a:gd name="connsiteX72" fmla="*/ 108488 w 1685530"/>
              <a:gd name="connsiteY72" fmla="*/ 1573078 h 2603715"/>
              <a:gd name="connsiteX73" fmla="*/ 92989 w 1685530"/>
              <a:gd name="connsiteY73" fmla="*/ 1588576 h 2603715"/>
              <a:gd name="connsiteX74" fmla="*/ 85240 w 1685530"/>
              <a:gd name="connsiteY74" fmla="*/ 1611823 h 2603715"/>
              <a:gd name="connsiteX75" fmla="*/ 69742 w 1685530"/>
              <a:gd name="connsiteY75" fmla="*/ 1627322 h 2603715"/>
              <a:gd name="connsiteX76" fmla="*/ 54244 w 1685530"/>
              <a:gd name="connsiteY76" fmla="*/ 1650569 h 2603715"/>
              <a:gd name="connsiteX77" fmla="*/ 46495 w 1685530"/>
              <a:gd name="connsiteY77" fmla="*/ 1673817 h 2603715"/>
              <a:gd name="connsiteX78" fmla="*/ 0 w 1685530"/>
              <a:gd name="connsiteY78" fmla="*/ 1735810 h 2603715"/>
              <a:gd name="connsiteX79" fmla="*/ 15498 w 1685530"/>
              <a:gd name="connsiteY79" fmla="*/ 1813301 h 2603715"/>
              <a:gd name="connsiteX80" fmla="*/ 23247 w 1685530"/>
              <a:gd name="connsiteY80" fmla="*/ 1836549 h 2603715"/>
              <a:gd name="connsiteX81" fmla="*/ 54244 w 1685530"/>
              <a:gd name="connsiteY81" fmla="*/ 1875294 h 2603715"/>
              <a:gd name="connsiteX82" fmla="*/ 69742 w 1685530"/>
              <a:gd name="connsiteY82" fmla="*/ 1898542 h 2603715"/>
              <a:gd name="connsiteX83" fmla="*/ 108488 w 1685530"/>
              <a:gd name="connsiteY83" fmla="*/ 1937288 h 2603715"/>
              <a:gd name="connsiteX84" fmla="*/ 139484 w 1685530"/>
              <a:gd name="connsiteY84" fmla="*/ 1983783 h 2603715"/>
              <a:gd name="connsiteX85" fmla="*/ 154983 w 1685530"/>
              <a:gd name="connsiteY85" fmla="*/ 1999281 h 2603715"/>
              <a:gd name="connsiteX86" fmla="*/ 170481 w 1685530"/>
              <a:gd name="connsiteY86" fmla="*/ 2022528 h 2603715"/>
              <a:gd name="connsiteX87" fmla="*/ 193728 w 1685530"/>
              <a:gd name="connsiteY87" fmla="*/ 2030278 h 2603715"/>
              <a:gd name="connsiteX88" fmla="*/ 209227 w 1685530"/>
              <a:gd name="connsiteY88" fmla="*/ 2045776 h 2603715"/>
              <a:gd name="connsiteX89" fmla="*/ 240223 w 1685530"/>
              <a:gd name="connsiteY89" fmla="*/ 2061274 h 2603715"/>
              <a:gd name="connsiteX90" fmla="*/ 247973 w 1685530"/>
              <a:gd name="connsiteY90" fmla="*/ 2084522 h 2603715"/>
              <a:gd name="connsiteX91" fmla="*/ 294467 w 1685530"/>
              <a:gd name="connsiteY91" fmla="*/ 2123267 h 2603715"/>
              <a:gd name="connsiteX92" fmla="*/ 333213 w 1685530"/>
              <a:gd name="connsiteY92" fmla="*/ 2162013 h 2603715"/>
              <a:gd name="connsiteX93" fmla="*/ 348712 w 1685530"/>
              <a:gd name="connsiteY93" fmla="*/ 2177511 h 2603715"/>
              <a:gd name="connsiteX94" fmla="*/ 379708 w 1685530"/>
              <a:gd name="connsiteY94" fmla="*/ 2216257 h 2603715"/>
              <a:gd name="connsiteX95" fmla="*/ 395206 w 1685530"/>
              <a:gd name="connsiteY95" fmla="*/ 2239505 h 2603715"/>
              <a:gd name="connsiteX96" fmla="*/ 410705 w 1685530"/>
              <a:gd name="connsiteY96" fmla="*/ 2255003 h 2603715"/>
              <a:gd name="connsiteX97" fmla="*/ 433952 w 1685530"/>
              <a:gd name="connsiteY97" fmla="*/ 2293749 h 2603715"/>
              <a:gd name="connsiteX98" fmla="*/ 449450 w 1685530"/>
              <a:gd name="connsiteY98" fmla="*/ 2316996 h 2603715"/>
              <a:gd name="connsiteX99" fmla="*/ 472698 w 1685530"/>
              <a:gd name="connsiteY99" fmla="*/ 2332494 h 2603715"/>
              <a:gd name="connsiteX100" fmla="*/ 503695 w 1685530"/>
              <a:gd name="connsiteY100" fmla="*/ 2363491 h 2603715"/>
              <a:gd name="connsiteX101" fmla="*/ 604434 w 1685530"/>
              <a:gd name="connsiteY101" fmla="*/ 2464230 h 2603715"/>
              <a:gd name="connsiteX102" fmla="*/ 627681 w 1685530"/>
              <a:gd name="connsiteY102" fmla="*/ 2487478 h 2603715"/>
              <a:gd name="connsiteX103" fmla="*/ 650928 w 1685530"/>
              <a:gd name="connsiteY103" fmla="*/ 2495227 h 2603715"/>
              <a:gd name="connsiteX104" fmla="*/ 697423 w 1685530"/>
              <a:gd name="connsiteY104" fmla="*/ 2526223 h 2603715"/>
              <a:gd name="connsiteX105" fmla="*/ 720671 w 1685530"/>
              <a:gd name="connsiteY105" fmla="*/ 2533972 h 2603715"/>
              <a:gd name="connsiteX106" fmla="*/ 767166 w 1685530"/>
              <a:gd name="connsiteY106" fmla="*/ 2526223 h 2603715"/>
              <a:gd name="connsiteX107" fmla="*/ 759417 w 1685530"/>
              <a:gd name="connsiteY107" fmla="*/ 2495227 h 2603715"/>
              <a:gd name="connsiteX108" fmla="*/ 728420 w 1685530"/>
              <a:gd name="connsiteY108" fmla="*/ 2448732 h 2603715"/>
              <a:gd name="connsiteX109" fmla="*/ 697423 w 1685530"/>
              <a:gd name="connsiteY109" fmla="*/ 2402237 h 2603715"/>
              <a:gd name="connsiteX110" fmla="*/ 681925 w 1685530"/>
              <a:gd name="connsiteY110" fmla="*/ 2378989 h 2603715"/>
              <a:gd name="connsiteX111" fmla="*/ 658678 w 1685530"/>
              <a:gd name="connsiteY111" fmla="*/ 2332494 h 2603715"/>
              <a:gd name="connsiteX112" fmla="*/ 627681 w 1685530"/>
              <a:gd name="connsiteY112" fmla="*/ 2286000 h 2603715"/>
              <a:gd name="connsiteX113" fmla="*/ 619932 w 1685530"/>
              <a:gd name="connsiteY113" fmla="*/ 2061274 h 2603715"/>
              <a:gd name="connsiteX114" fmla="*/ 658678 w 1685530"/>
              <a:gd name="connsiteY114" fmla="*/ 1991532 h 2603715"/>
              <a:gd name="connsiteX115" fmla="*/ 674176 w 1685530"/>
              <a:gd name="connsiteY115" fmla="*/ 1968284 h 2603715"/>
              <a:gd name="connsiteX116" fmla="*/ 666427 w 1685530"/>
              <a:gd name="connsiteY116" fmla="*/ 1898542 h 2603715"/>
              <a:gd name="connsiteX117" fmla="*/ 650928 w 1685530"/>
              <a:gd name="connsiteY117" fmla="*/ 1883044 h 2603715"/>
              <a:gd name="connsiteX118" fmla="*/ 635430 w 1685530"/>
              <a:gd name="connsiteY118" fmla="*/ 1859796 h 2603715"/>
              <a:gd name="connsiteX119" fmla="*/ 581186 w 1685530"/>
              <a:gd name="connsiteY119" fmla="*/ 1797803 h 2603715"/>
              <a:gd name="connsiteX120" fmla="*/ 573437 w 1685530"/>
              <a:gd name="connsiteY120" fmla="*/ 1774556 h 2603715"/>
              <a:gd name="connsiteX121" fmla="*/ 542440 w 1685530"/>
              <a:gd name="connsiteY121" fmla="*/ 1704813 h 2603715"/>
              <a:gd name="connsiteX122" fmla="*/ 534691 w 1685530"/>
              <a:gd name="connsiteY122" fmla="*/ 1681566 h 2603715"/>
              <a:gd name="connsiteX123" fmla="*/ 557939 w 1685530"/>
              <a:gd name="connsiteY123" fmla="*/ 1526583 h 2603715"/>
              <a:gd name="connsiteX124" fmla="*/ 573437 w 1685530"/>
              <a:gd name="connsiteY124" fmla="*/ 1511084 h 2603715"/>
              <a:gd name="connsiteX125" fmla="*/ 650928 w 1685530"/>
              <a:gd name="connsiteY125" fmla="*/ 1441342 h 2603715"/>
              <a:gd name="connsiteX126" fmla="*/ 666427 w 1685530"/>
              <a:gd name="connsiteY126" fmla="*/ 1425844 h 2603715"/>
              <a:gd name="connsiteX127" fmla="*/ 712922 w 1685530"/>
              <a:gd name="connsiteY127" fmla="*/ 1410345 h 2603715"/>
              <a:gd name="connsiteX128" fmla="*/ 720671 w 1685530"/>
              <a:gd name="connsiteY128" fmla="*/ 1139125 h 2603715"/>
              <a:gd name="connsiteX129" fmla="*/ 712922 w 1685530"/>
              <a:gd name="connsiteY129" fmla="*/ 1115878 h 2603715"/>
              <a:gd name="connsiteX130" fmla="*/ 697423 w 1685530"/>
              <a:gd name="connsiteY130" fmla="*/ 1100379 h 2603715"/>
              <a:gd name="connsiteX131" fmla="*/ 681925 w 1685530"/>
              <a:gd name="connsiteY131" fmla="*/ 1077132 h 2603715"/>
              <a:gd name="connsiteX132" fmla="*/ 666427 w 1685530"/>
              <a:gd name="connsiteY132" fmla="*/ 844657 h 2603715"/>
              <a:gd name="connsiteX133" fmla="*/ 658678 w 1685530"/>
              <a:gd name="connsiteY133" fmla="*/ 821410 h 2603715"/>
              <a:gd name="connsiteX134" fmla="*/ 635430 w 1685530"/>
              <a:gd name="connsiteY134" fmla="*/ 743918 h 2603715"/>
              <a:gd name="connsiteX135" fmla="*/ 619932 w 1685530"/>
              <a:gd name="connsiteY135" fmla="*/ 720671 h 2603715"/>
              <a:gd name="connsiteX136" fmla="*/ 604434 w 1685530"/>
              <a:gd name="connsiteY136" fmla="*/ 674176 h 2603715"/>
              <a:gd name="connsiteX137" fmla="*/ 565688 w 1685530"/>
              <a:gd name="connsiteY137" fmla="*/ 619932 h 2603715"/>
              <a:gd name="connsiteX138" fmla="*/ 557939 w 1685530"/>
              <a:gd name="connsiteY138" fmla="*/ 596684 h 2603715"/>
              <a:gd name="connsiteX139" fmla="*/ 542440 w 1685530"/>
              <a:gd name="connsiteY139" fmla="*/ 519193 h 2603715"/>
              <a:gd name="connsiteX140" fmla="*/ 557939 w 1685530"/>
              <a:gd name="connsiteY140" fmla="*/ 418454 h 2603715"/>
              <a:gd name="connsiteX141" fmla="*/ 573437 w 1685530"/>
              <a:gd name="connsiteY141" fmla="*/ 387457 h 2603715"/>
              <a:gd name="connsiteX142" fmla="*/ 588935 w 1685530"/>
              <a:gd name="connsiteY142" fmla="*/ 317715 h 2603715"/>
              <a:gd name="connsiteX143" fmla="*/ 650928 w 1685530"/>
              <a:gd name="connsiteY143" fmla="*/ 247972 h 2603715"/>
              <a:gd name="connsiteX144" fmla="*/ 666427 w 1685530"/>
              <a:gd name="connsiteY144" fmla="*/ 232474 h 2603715"/>
              <a:gd name="connsiteX145" fmla="*/ 689674 w 1685530"/>
              <a:gd name="connsiteY145" fmla="*/ 209227 h 2603715"/>
              <a:gd name="connsiteX146" fmla="*/ 705173 w 1685530"/>
              <a:gd name="connsiteY146" fmla="*/ 193728 h 2603715"/>
              <a:gd name="connsiteX147" fmla="*/ 720671 w 1685530"/>
              <a:gd name="connsiteY147" fmla="*/ 170481 h 2603715"/>
              <a:gd name="connsiteX148" fmla="*/ 759417 w 1685530"/>
              <a:gd name="connsiteY148" fmla="*/ 131735 h 2603715"/>
              <a:gd name="connsiteX149" fmla="*/ 798162 w 1685530"/>
              <a:gd name="connsiteY149" fmla="*/ 92989 h 2603715"/>
              <a:gd name="connsiteX150" fmla="*/ 836908 w 1685530"/>
              <a:gd name="connsiteY150" fmla="*/ 54244 h 2603715"/>
              <a:gd name="connsiteX151" fmla="*/ 852406 w 1685530"/>
              <a:gd name="connsiteY151" fmla="*/ 38745 h 2603715"/>
              <a:gd name="connsiteX152" fmla="*/ 891152 w 1685530"/>
              <a:gd name="connsiteY152" fmla="*/ 0 h 2603715"/>
              <a:gd name="connsiteX153" fmla="*/ 929898 w 1685530"/>
              <a:gd name="connsiteY153" fmla="*/ 7749 h 2603715"/>
              <a:gd name="connsiteX154" fmla="*/ 968644 w 1685530"/>
              <a:gd name="connsiteY154" fmla="*/ 61993 h 2603715"/>
              <a:gd name="connsiteX155" fmla="*/ 1015139 w 1685530"/>
              <a:gd name="connsiteY155" fmla="*/ 100739 h 2603715"/>
              <a:gd name="connsiteX156" fmla="*/ 1061634 w 1685530"/>
              <a:gd name="connsiteY156" fmla="*/ 154983 h 2603715"/>
              <a:gd name="connsiteX157" fmla="*/ 1061634 w 1685530"/>
              <a:gd name="connsiteY157" fmla="*/ 325464 h 2603715"/>
              <a:gd name="connsiteX158" fmla="*/ 1077132 w 1685530"/>
              <a:gd name="connsiteY158" fmla="*/ 371959 h 2603715"/>
              <a:gd name="connsiteX159" fmla="*/ 1084881 w 1685530"/>
              <a:gd name="connsiteY159" fmla="*/ 402956 h 2603715"/>
              <a:gd name="connsiteX160" fmla="*/ 1108128 w 1685530"/>
              <a:gd name="connsiteY160" fmla="*/ 464949 h 2603715"/>
              <a:gd name="connsiteX161" fmla="*/ 1100379 w 1685530"/>
              <a:gd name="connsiteY161" fmla="*/ 488196 h 2603715"/>
              <a:gd name="connsiteX162" fmla="*/ 1046135 w 1685530"/>
              <a:gd name="connsiteY162" fmla="*/ 511444 h 2603715"/>
              <a:gd name="connsiteX163" fmla="*/ 1030637 w 1685530"/>
              <a:gd name="connsiteY163" fmla="*/ 542440 h 2603715"/>
              <a:gd name="connsiteX164" fmla="*/ 1015139 w 1685530"/>
              <a:gd name="connsiteY164" fmla="*/ 565688 h 2603715"/>
              <a:gd name="connsiteX165" fmla="*/ 1007389 w 1685530"/>
              <a:gd name="connsiteY165" fmla="*/ 588935 h 2603715"/>
              <a:gd name="connsiteX166" fmla="*/ 991891 w 1685530"/>
              <a:gd name="connsiteY166" fmla="*/ 619932 h 2603715"/>
              <a:gd name="connsiteX167" fmla="*/ 984142 w 1685530"/>
              <a:gd name="connsiteY167" fmla="*/ 643179 h 2603715"/>
              <a:gd name="connsiteX168" fmla="*/ 945396 w 1685530"/>
              <a:gd name="connsiteY168" fmla="*/ 689674 h 2603715"/>
              <a:gd name="connsiteX169" fmla="*/ 922149 w 1685530"/>
              <a:gd name="connsiteY169" fmla="*/ 736169 h 2603715"/>
              <a:gd name="connsiteX170" fmla="*/ 906650 w 1685530"/>
              <a:gd name="connsiteY170" fmla="*/ 767166 h 2603715"/>
              <a:gd name="connsiteX171" fmla="*/ 891152 w 1685530"/>
              <a:gd name="connsiteY171" fmla="*/ 829159 h 2603715"/>
              <a:gd name="connsiteX172" fmla="*/ 867905 w 1685530"/>
              <a:gd name="connsiteY172" fmla="*/ 852406 h 2603715"/>
              <a:gd name="connsiteX173" fmla="*/ 860156 w 1685530"/>
              <a:gd name="connsiteY173" fmla="*/ 875654 h 2603715"/>
              <a:gd name="connsiteX174" fmla="*/ 852406 w 1685530"/>
              <a:gd name="connsiteY174" fmla="*/ 906650 h 2603715"/>
              <a:gd name="connsiteX175" fmla="*/ 821410 w 1685530"/>
              <a:gd name="connsiteY175" fmla="*/ 953145 h 2603715"/>
              <a:gd name="connsiteX176" fmla="*/ 798162 w 1685530"/>
              <a:gd name="connsiteY176" fmla="*/ 999640 h 2603715"/>
              <a:gd name="connsiteX177" fmla="*/ 774915 w 1685530"/>
              <a:gd name="connsiteY177" fmla="*/ 1007389 h 2603715"/>
              <a:gd name="connsiteX178" fmla="*/ 759417 w 1685530"/>
              <a:gd name="connsiteY178" fmla="*/ 1022888 h 2603715"/>
              <a:gd name="connsiteX179" fmla="*/ 712922 w 1685530"/>
              <a:gd name="connsiteY179" fmla="*/ 1053884 h 2603715"/>
              <a:gd name="connsiteX180" fmla="*/ 689674 w 1685530"/>
              <a:gd name="connsiteY180" fmla="*/ 1069383 h 2603715"/>
              <a:gd name="connsiteX181" fmla="*/ 643179 w 1685530"/>
              <a:gd name="connsiteY181" fmla="*/ 1100379 h 2603715"/>
              <a:gd name="connsiteX182" fmla="*/ 604434 w 1685530"/>
              <a:gd name="connsiteY182" fmla="*/ 1108128 h 2603715"/>
              <a:gd name="connsiteX183" fmla="*/ 573437 w 1685530"/>
              <a:gd name="connsiteY183" fmla="*/ 1115878 h 2603715"/>
              <a:gd name="connsiteX184" fmla="*/ 526942 w 1685530"/>
              <a:gd name="connsiteY184" fmla="*/ 1131376 h 2603715"/>
              <a:gd name="connsiteX185" fmla="*/ 511444 w 1685530"/>
              <a:gd name="connsiteY185" fmla="*/ 1216617 h 2603715"/>
              <a:gd name="connsiteX186" fmla="*/ 495945 w 1685530"/>
              <a:gd name="connsiteY186" fmla="*/ 1263111 h 2603715"/>
              <a:gd name="connsiteX187" fmla="*/ 402956 w 1685530"/>
              <a:gd name="connsiteY187" fmla="*/ 1340603 h 2603715"/>
              <a:gd name="connsiteX188" fmla="*/ 371959 w 1685530"/>
              <a:gd name="connsiteY188" fmla="*/ 1371600 h 2603715"/>
              <a:gd name="connsiteX189" fmla="*/ 348712 w 1685530"/>
              <a:gd name="connsiteY189" fmla="*/ 1394847 h 2603715"/>
              <a:gd name="connsiteX190" fmla="*/ 317715 w 1685530"/>
              <a:gd name="connsiteY190" fmla="*/ 1441342 h 2603715"/>
              <a:gd name="connsiteX191" fmla="*/ 317715 w 1685530"/>
              <a:gd name="connsiteY191" fmla="*/ 1549830 h 2603715"/>
              <a:gd name="connsiteX192" fmla="*/ 379708 w 1685530"/>
              <a:gd name="connsiteY192" fmla="*/ 1611823 h 2603715"/>
              <a:gd name="connsiteX193" fmla="*/ 395206 w 1685530"/>
              <a:gd name="connsiteY193" fmla="*/ 1635071 h 2603715"/>
              <a:gd name="connsiteX194" fmla="*/ 433952 w 1685530"/>
              <a:gd name="connsiteY194" fmla="*/ 1673817 h 2603715"/>
              <a:gd name="connsiteX195" fmla="*/ 449450 w 1685530"/>
              <a:gd name="connsiteY195" fmla="*/ 1720311 h 2603715"/>
              <a:gd name="connsiteX196" fmla="*/ 464949 w 1685530"/>
              <a:gd name="connsiteY196" fmla="*/ 1743559 h 2603715"/>
              <a:gd name="connsiteX197" fmla="*/ 519193 w 1685530"/>
              <a:gd name="connsiteY197" fmla="*/ 1790054 h 2603715"/>
              <a:gd name="connsiteX198" fmla="*/ 550189 w 1685530"/>
              <a:gd name="connsiteY198" fmla="*/ 1836549 h 2603715"/>
              <a:gd name="connsiteX199" fmla="*/ 604434 w 1685530"/>
              <a:gd name="connsiteY199" fmla="*/ 1898542 h 2603715"/>
              <a:gd name="connsiteX200" fmla="*/ 627681 w 1685530"/>
              <a:gd name="connsiteY200" fmla="*/ 1906291 h 2603715"/>
              <a:gd name="connsiteX201" fmla="*/ 689674 w 1685530"/>
              <a:gd name="connsiteY201" fmla="*/ 1968284 h 2603715"/>
              <a:gd name="connsiteX202" fmla="*/ 705173 w 1685530"/>
              <a:gd name="connsiteY202" fmla="*/ 1983783 h 2603715"/>
              <a:gd name="connsiteX203" fmla="*/ 728420 w 1685530"/>
              <a:gd name="connsiteY203" fmla="*/ 2007030 h 2603715"/>
              <a:gd name="connsiteX204" fmla="*/ 743918 w 1685530"/>
              <a:gd name="connsiteY204" fmla="*/ 2030278 h 2603715"/>
              <a:gd name="connsiteX205" fmla="*/ 790413 w 1685530"/>
              <a:gd name="connsiteY205" fmla="*/ 2069023 h 2603715"/>
              <a:gd name="connsiteX206" fmla="*/ 836908 w 1685530"/>
              <a:gd name="connsiteY206" fmla="*/ 2131017 h 2603715"/>
              <a:gd name="connsiteX207" fmla="*/ 883403 w 1685530"/>
              <a:gd name="connsiteY207" fmla="*/ 2162013 h 2603715"/>
              <a:gd name="connsiteX208" fmla="*/ 937647 w 1685530"/>
              <a:gd name="connsiteY208" fmla="*/ 2169762 h 2603715"/>
              <a:gd name="connsiteX209" fmla="*/ 960895 w 1685530"/>
              <a:gd name="connsiteY209" fmla="*/ 2224006 h 2603715"/>
              <a:gd name="connsiteX210" fmla="*/ 976393 w 1685530"/>
              <a:gd name="connsiteY210" fmla="*/ 2247254 h 2603715"/>
              <a:gd name="connsiteX211" fmla="*/ 984142 w 1685530"/>
              <a:gd name="connsiteY211" fmla="*/ 2301498 h 2603715"/>
              <a:gd name="connsiteX212" fmla="*/ 1015139 w 1685530"/>
              <a:gd name="connsiteY212" fmla="*/ 2347993 h 2603715"/>
              <a:gd name="connsiteX213" fmla="*/ 1053884 w 1685530"/>
              <a:gd name="connsiteY213" fmla="*/ 2386739 h 2603715"/>
              <a:gd name="connsiteX214" fmla="*/ 1092630 w 1685530"/>
              <a:gd name="connsiteY214" fmla="*/ 2425484 h 2603715"/>
              <a:gd name="connsiteX215" fmla="*/ 1108128 w 1685530"/>
              <a:gd name="connsiteY215" fmla="*/ 2440983 h 2603715"/>
              <a:gd name="connsiteX216" fmla="*/ 1154623 w 1685530"/>
              <a:gd name="connsiteY216" fmla="*/ 2456481 h 2603715"/>
              <a:gd name="connsiteX217" fmla="*/ 1177871 w 1685530"/>
              <a:gd name="connsiteY217" fmla="*/ 2464230 h 2603715"/>
              <a:gd name="connsiteX218" fmla="*/ 1216617 w 1685530"/>
              <a:gd name="connsiteY218" fmla="*/ 2456481 h 2603715"/>
              <a:gd name="connsiteX219" fmla="*/ 1224366 w 1685530"/>
              <a:gd name="connsiteY219" fmla="*/ 2309247 h 2603715"/>
              <a:gd name="connsiteX220" fmla="*/ 1239864 w 1685530"/>
              <a:gd name="connsiteY220" fmla="*/ 2185261 h 2603715"/>
              <a:gd name="connsiteX221" fmla="*/ 1255362 w 1685530"/>
              <a:gd name="connsiteY221" fmla="*/ 2162013 h 2603715"/>
              <a:gd name="connsiteX222" fmla="*/ 1263112 w 1685530"/>
              <a:gd name="connsiteY222" fmla="*/ 2138766 h 2603715"/>
              <a:gd name="connsiteX223" fmla="*/ 1270861 w 1685530"/>
              <a:gd name="connsiteY223" fmla="*/ 2084522 h 2603715"/>
              <a:gd name="connsiteX224" fmla="*/ 1286359 w 1685530"/>
              <a:gd name="connsiteY224" fmla="*/ 2069023 h 2603715"/>
              <a:gd name="connsiteX225" fmla="*/ 1301857 w 1685530"/>
              <a:gd name="connsiteY225" fmla="*/ 2045776 h 2603715"/>
              <a:gd name="connsiteX226" fmla="*/ 1340603 w 1685530"/>
              <a:gd name="connsiteY226" fmla="*/ 1983783 h 2603715"/>
              <a:gd name="connsiteX227" fmla="*/ 1332854 w 1685530"/>
              <a:gd name="connsiteY227" fmla="*/ 1914040 h 2603715"/>
              <a:gd name="connsiteX228" fmla="*/ 1263112 w 1685530"/>
              <a:gd name="connsiteY228" fmla="*/ 1859796 h 2603715"/>
              <a:gd name="connsiteX229" fmla="*/ 1193369 w 1685530"/>
              <a:gd name="connsiteY229" fmla="*/ 1813301 h 2603715"/>
              <a:gd name="connsiteX230" fmla="*/ 1170122 w 1685530"/>
              <a:gd name="connsiteY230" fmla="*/ 1797803 h 2603715"/>
              <a:gd name="connsiteX231" fmla="*/ 1154623 w 1685530"/>
              <a:gd name="connsiteY231" fmla="*/ 1782305 h 2603715"/>
              <a:gd name="connsiteX232" fmla="*/ 1108128 w 1685530"/>
              <a:gd name="connsiteY232" fmla="*/ 1751308 h 2603715"/>
              <a:gd name="connsiteX233" fmla="*/ 1069383 w 1685530"/>
              <a:gd name="connsiteY233" fmla="*/ 1712562 h 2603715"/>
              <a:gd name="connsiteX234" fmla="*/ 976393 w 1685530"/>
              <a:gd name="connsiteY234" fmla="*/ 1681566 h 2603715"/>
              <a:gd name="connsiteX235" fmla="*/ 953145 w 1685530"/>
              <a:gd name="connsiteY235" fmla="*/ 1673817 h 2603715"/>
              <a:gd name="connsiteX236" fmla="*/ 929898 w 1685530"/>
              <a:gd name="connsiteY236" fmla="*/ 1666067 h 2603715"/>
              <a:gd name="connsiteX237" fmla="*/ 898901 w 1685530"/>
              <a:gd name="connsiteY237" fmla="*/ 1635071 h 2603715"/>
              <a:gd name="connsiteX238" fmla="*/ 891152 w 1685530"/>
              <a:gd name="connsiteY238" fmla="*/ 1573078 h 2603715"/>
              <a:gd name="connsiteX239" fmla="*/ 883403 w 1685530"/>
              <a:gd name="connsiteY239" fmla="*/ 1534332 h 2603715"/>
              <a:gd name="connsiteX240" fmla="*/ 891152 w 1685530"/>
              <a:gd name="connsiteY240" fmla="*/ 1456840 h 2603715"/>
              <a:gd name="connsiteX241" fmla="*/ 922149 w 1685530"/>
              <a:gd name="connsiteY241" fmla="*/ 1433593 h 2603715"/>
              <a:gd name="connsiteX242" fmla="*/ 960895 w 1685530"/>
              <a:gd name="connsiteY242" fmla="*/ 1394847 h 2603715"/>
              <a:gd name="connsiteX243" fmla="*/ 1007389 w 1685530"/>
              <a:gd name="connsiteY243" fmla="*/ 1379349 h 2603715"/>
              <a:gd name="connsiteX244" fmla="*/ 1038386 w 1685530"/>
              <a:gd name="connsiteY244" fmla="*/ 1371600 h 2603715"/>
              <a:gd name="connsiteX245" fmla="*/ 1123627 w 1685530"/>
              <a:gd name="connsiteY245" fmla="*/ 1348352 h 2603715"/>
              <a:gd name="connsiteX246" fmla="*/ 1216617 w 1685530"/>
              <a:gd name="connsiteY246" fmla="*/ 1363850 h 2603715"/>
              <a:gd name="connsiteX247" fmla="*/ 1263112 w 1685530"/>
              <a:gd name="connsiteY247" fmla="*/ 1394847 h 2603715"/>
              <a:gd name="connsiteX248" fmla="*/ 1286359 w 1685530"/>
              <a:gd name="connsiteY248" fmla="*/ 1410345 h 2603715"/>
              <a:gd name="connsiteX249" fmla="*/ 1325105 w 1685530"/>
              <a:gd name="connsiteY249" fmla="*/ 1480088 h 2603715"/>
              <a:gd name="connsiteX250" fmla="*/ 1348352 w 1685530"/>
              <a:gd name="connsiteY250" fmla="*/ 1495586 h 2603715"/>
              <a:gd name="connsiteX251" fmla="*/ 1402596 w 1685530"/>
              <a:gd name="connsiteY251" fmla="*/ 1549830 h 2603715"/>
              <a:gd name="connsiteX252" fmla="*/ 1410345 w 1685530"/>
              <a:gd name="connsiteY252" fmla="*/ 1573078 h 2603715"/>
              <a:gd name="connsiteX253" fmla="*/ 1278610 w 1685530"/>
              <a:gd name="connsiteY253" fmla="*/ 1580827 h 2603715"/>
              <a:gd name="connsiteX254" fmla="*/ 1208867 w 1685530"/>
              <a:gd name="connsiteY254" fmla="*/ 1642820 h 2603715"/>
              <a:gd name="connsiteX255" fmla="*/ 1154623 w 1685530"/>
              <a:gd name="connsiteY255" fmla="*/ 1697064 h 2603715"/>
              <a:gd name="connsiteX256" fmla="*/ 1131376 w 1685530"/>
              <a:gd name="connsiteY256" fmla="*/ 1720311 h 2603715"/>
              <a:gd name="connsiteX257" fmla="*/ 1108128 w 1685530"/>
              <a:gd name="connsiteY257" fmla="*/ 1735810 h 2603715"/>
              <a:gd name="connsiteX258" fmla="*/ 1069383 w 1685530"/>
              <a:gd name="connsiteY258" fmla="*/ 1774556 h 2603715"/>
              <a:gd name="connsiteX259" fmla="*/ 1053884 w 1685530"/>
              <a:gd name="connsiteY259" fmla="*/ 1790054 h 2603715"/>
              <a:gd name="connsiteX260" fmla="*/ 1030637 w 1685530"/>
              <a:gd name="connsiteY260" fmla="*/ 1813301 h 2603715"/>
              <a:gd name="connsiteX261" fmla="*/ 984142 w 1685530"/>
              <a:gd name="connsiteY261" fmla="*/ 1852047 h 2603715"/>
              <a:gd name="connsiteX262" fmla="*/ 960895 w 1685530"/>
              <a:gd name="connsiteY262" fmla="*/ 1867545 h 2603715"/>
              <a:gd name="connsiteX263" fmla="*/ 929898 w 1685530"/>
              <a:gd name="connsiteY263" fmla="*/ 1906291 h 2603715"/>
              <a:gd name="connsiteX264" fmla="*/ 891152 w 1685530"/>
              <a:gd name="connsiteY264" fmla="*/ 1937288 h 2603715"/>
              <a:gd name="connsiteX265" fmla="*/ 852406 w 1685530"/>
              <a:gd name="connsiteY265" fmla="*/ 1983783 h 2603715"/>
              <a:gd name="connsiteX266" fmla="*/ 829159 w 1685530"/>
              <a:gd name="connsiteY266" fmla="*/ 1999281 h 2603715"/>
              <a:gd name="connsiteX267" fmla="*/ 805912 w 1685530"/>
              <a:gd name="connsiteY267" fmla="*/ 2022528 h 2603715"/>
              <a:gd name="connsiteX268" fmla="*/ 712922 w 1685530"/>
              <a:gd name="connsiteY268" fmla="*/ 2045776 h 2603715"/>
              <a:gd name="connsiteX269" fmla="*/ 689674 w 1685530"/>
              <a:gd name="connsiteY269" fmla="*/ 2053525 h 2603715"/>
              <a:gd name="connsiteX270" fmla="*/ 627681 w 1685530"/>
              <a:gd name="connsiteY270" fmla="*/ 2069023 h 2603715"/>
              <a:gd name="connsiteX271" fmla="*/ 542440 w 1685530"/>
              <a:gd name="connsiteY271" fmla="*/ 2038027 h 2603715"/>
              <a:gd name="connsiteX272" fmla="*/ 534691 w 1685530"/>
              <a:gd name="connsiteY272" fmla="*/ 2014779 h 2603715"/>
              <a:gd name="connsiteX273" fmla="*/ 534691 w 1685530"/>
              <a:gd name="connsiteY273" fmla="*/ 1883044 h 2603715"/>
              <a:gd name="connsiteX274" fmla="*/ 526942 w 1685530"/>
              <a:gd name="connsiteY274" fmla="*/ 1852047 h 2603715"/>
              <a:gd name="connsiteX275" fmla="*/ 503695 w 1685530"/>
              <a:gd name="connsiteY275" fmla="*/ 1813301 h 2603715"/>
              <a:gd name="connsiteX276" fmla="*/ 495945 w 1685530"/>
              <a:gd name="connsiteY276" fmla="*/ 1782305 h 2603715"/>
              <a:gd name="connsiteX277" fmla="*/ 480447 w 1685530"/>
              <a:gd name="connsiteY277" fmla="*/ 1759057 h 2603715"/>
              <a:gd name="connsiteX278" fmla="*/ 472698 w 1685530"/>
              <a:gd name="connsiteY278" fmla="*/ 1611823 h 2603715"/>
              <a:gd name="connsiteX279" fmla="*/ 464949 w 1685530"/>
              <a:gd name="connsiteY279" fmla="*/ 1549830 h 2603715"/>
              <a:gd name="connsiteX280" fmla="*/ 449450 w 1685530"/>
              <a:gd name="connsiteY280" fmla="*/ 1418094 h 2603715"/>
              <a:gd name="connsiteX281" fmla="*/ 410705 w 1685530"/>
              <a:gd name="connsiteY281" fmla="*/ 1371600 h 2603715"/>
              <a:gd name="connsiteX282" fmla="*/ 371959 w 1685530"/>
              <a:gd name="connsiteY282" fmla="*/ 1332854 h 2603715"/>
              <a:gd name="connsiteX283" fmla="*/ 325464 w 1685530"/>
              <a:gd name="connsiteY283" fmla="*/ 1301857 h 2603715"/>
              <a:gd name="connsiteX284" fmla="*/ 286718 w 1685530"/>
              <a:gd name="connsiteY284" fmla="*/ 1239864 h 2603715"/>
              <a:gd name="connsiteX285" fmla="*/ 271220 w 1685530"/>
              <a:gd name="connsiteY285" fmla="*/ 1177871 h 2603715"/>
              <a:gd name="connsiteX286" fmla="*/ 263471 w 1685530"/>
              <a:gd name="connsiteY286" fmla="*/ 1154623 h 2603715"/>
              <a:gd name="connsiteX287" fmla="*/ 302217 w 1685530"/>
              <a:gd name="connsiteY287" fmla="*/ 1084881 h 2603715"/>
              <a:gd name="connsiteX288" fmla="*/ 333213 w 1685530"/>
              <a:gd name="connsiteY288" fmla="*/ 1030637 h 2603715"/>
              <a:gd name="connsiteX289" fmla="*/ 356461 w 1685530"/>
              <a:gd name="connsiteY289" fmla="*/ 991891 h 2603715"/>
              <a:gd name="connsiteX290" fmla="*/ 457200 w 1685530"/>
              <a:gd name="connsiteY290" fmla="*/ 945396 h 2603715"/>
              <a:gd name="connsiteX291" fmla="*/ 557939 w 1685530"/>
              <a:gd name="connsiteY291" fmla="*/ 922149 h 2603715"/>
              <a:gd name="connsiteX292" fmla="*/ 643179 w 1685530"/>
              <a:gd name="connsiteY292" fmla="*/ 898901 h 2603715"/>
              <a:gd name="connsiteX293" fmla="*/ 681925 w 1685530"/>
              <a:gd name="connsiteY293" fmla="*/ 860156 h 2603715"/>
              <a:gd name="connsiteX294" fmla="*/ 697423 w 1685530"/>
              <a:gd name="connsiteY294" fmla="*/ 844657 h 2603715"/>
              <a:gd name="connsiteX295" fmla="*/ 898901 w 1685530"/>
              <a:gd name="connsiteY295" fmla="*/ 821410 h 2603715"/>
              <a:gd name="connsiteX296" fmla="*/ 945396 w 1685530"/>
              <a:gd name="connsiteY296" fmla="*/ 805911 h 2603715"/>
              <a:gd name="connsiteX297" fmla="*/ 1053884 w 1685530"/>
              <a:gd name="connsiteY297" fmla="*/ 821410 h 2603715"/>
              <a:gd name="connsiteX298" fmla="*/ 1131376 w 1685530"/>
              <a:gd name="connsiteY298" fmla="*/ 689674 h 2603715"/>
              <a:gd name="connsiteX299" fmla="*/ 1146874 w 1685530"/>
              <a:gd name="connsiteY299" fmla="*/ 612183 h 2603715"/>
              <a:gd name="connsiteX300" fmla="*/ 1154623 w 1685530"/>
              <a:gd name="connsiteY300" fmla="*/ 503694 h 2603715"/>
              <a:gd name="connsiteX301" fmla="*/ 1162373 w 1685530"/>
              <a:gd name="connsiteY301" fmla="*/ 480447 h 2603715"/>
              <a:gd name="connsiteX302" fmla="*/ 1216617 w 1685530"/>
              <a:gd name="connsiteY302" fmla="*/ 402956 h 2603715"/>
              <a:gd name="connsiteX303" fmla="*/ 1247613 w 1685530"/>
              <a:gd name="connsiteY303" fmla="*/ 356461 h 2603715"/>
              <a:gd name="connsiteX304" fmla="*/ 1286359 w 1685530"/>
              <a:gd name="connsiteY304" fmla="*/ 317715 h 2603715"/>
              <a:gd name="connsiteX305" fmla="*/ 1317356 w 1685530"/>
              <a:gd name="connsiteY305" fmla="*/ 278969 h 2603715"/>
              <a:gd name="connsiteX306" fmla="*/ 1332854 w 1685530"/>
              <a:gd name="connsiteY306" fmla="*/ 255722 h 2603715"/>
              <a:gd name="connsiteX307" fmla="*/ 1371600 w 1685530"/>
              <a:gd name="connsiteY307" fmla="*/ 216976 h 2603715"/>
              <a:gd name="connsiteX308" fmla="*/ 1387098 w 1685530"/>
              <a:gd name="connsiteY308" fmla="*/ 193728 h 2603715"/>
              <a:gd name="connsiteX309" fmla="*/ 1425844 w 1685530"/>
              <a:gd name="connsiteY309" fmla="*/ 154983 h 2603715"/>
              <a:gd name="connsiteX310" fmla="*/ 1441342 w 1685530"/>
              <a:gd name="connsiteY310" fmla="*/ 131735 h 2603715"/>
              <a:gd name="connsiteX311" fmla="*/ 1480088 w 1685530"/>
              <a:gd name="connsiteY311" fmla="*/ 92989 h 2603715"/>
              <a:gd name="connsiteX312" fmla="*/ 1503335 w 1685530"/>
              <a:gd name="connsiteY312" fmla="*/ 69742 h 2603715"/>
              <a:gd name="connsiteX313" fmla="*/ 1518834 w 1685530"/>
              <a:gd name="connsiteY313" fmla="*/ 54244 h 2603715"/>
              <a:gd name="connsiteX314" fmla="*/ 1534332 w 1685530"/>
              <a:gd name="connsiteY314" fmla="*/ 30996 h 2603715"/>
              <a:gd name="connsiteX315" fmla="*/ 1557579 w 1685530"/>
              <a:gd name="connsiteY315" fmla="*/ 23247 h 2603715"/>
              <a:gd name="connsiteX316" fmla="*/ 1573078 w 1685530"/>
              <a:gd name="connsiteY316" fmla="*/ 54244 h 2603715"/>
              <a:gd name="connsiteX317" fmla="*/ 1619573 w 1685530"/>
              <a:gd name="connsiteY317" fmla="*/ 116237 h 2603715"/>
              <a:gd name="connsiteX318" fmla="*/ 1627322 w 1685530"/>
              <a:gd name="connsiteY318" fmla="*/ 147233 h 2603715"/>
              <a:gd name="connsiteX319" fmla="*/ 1650569 w 1685530"/>
              <a:gd name="connsiteY319" fmla="*/ 209227 h 2603715"/>
              <a:gd name="connsiteX320" fmla="*/ 1673817 w 1685530"/>
              <a:gd name="connsiteY320" fmla="*/ 263471 h 2603715"/>
              <a:gd name="connsiteX321" fmla="*/ 1673817 w 1685530"/>
              <a:gd name="connsiteY321" fmla="*/ 511444 h 2603715"/>
              <a:gd name="connsiteX322" fmla="*/ 1658318 w 1685530"/>
              <a:gd name="connsiteY322" fmla="*/ 534691 h 2603715"/>
              <a:gd name="connsiteX323" fmla="*/ 1642820 w 1685530"/>
              <a:gd name="connsiteY323" fmla="*/ 588935 h 2603715"/>
              <a:gd name="connsiteX324" fmla="*/ 1635071 w 1685530"/>
              <a:gd name="connsiteY324" fmla="*/ 612183 h 2603715"/>
              <a:gd name="connsiteX325" fmla="*/ 1627322 w 1685530"/>
              <a:gd name="connsiteY325" fmla="*/ 643179 h 2603715"/>
              <a:gd name="connsiteX326" fmla="*/ 1611823 w 1685530"/>
              <a:gd name="connsiteY326" fmla="*/ 689674 h 2603715"/>
              <a:gd name="connsiteX327" fmla="*/ 1588576 w 1685530"/>
              <a:gd name="connsiteY327" fmla="*/ 743918 h 2603715"/>
              <a:gd name="connsiteX328" fmla="*/ 1573078 w 1685530"/>
              <a:gd name="connsiteY328" fmla="*/ 790413 h 2603715"/>
              <a:gd name="connsiteX329" fmla="*/ 1565328 w 1685530"/>
              <a:gd name="connsiteY329" fmla="*/ 821410 h 2603715"/>
              <a:gd name="connsiteX330" fmla="*/ 1534332 w 1685530"/>
              <a:gd name="connsiteY330" fmla="*/ 860156 h 2603715"/>
              <a:gd name="connsiteX331" fmla="*/ 1495586 w 1685530"/>
              <a:gd name="connsiteY331" fmla="*/ 914400 h 2603715"/>
              <a:gd name="connsiteX332" fmla="*/ 1456840 w 1685530"/>
              <a:gd name="connsiteY332" fmla="*/ 953145 h 2603715"/>
              <a:gd name="connsiteX333" fmla="*/ 1441342 w 1685530"/>
              <a:gd name="connsiteY333" fmla="*/ 968644 h 2603715"/>
              <a:gd name="connsiteX334" fmla="*/ 1425844 w 1685530"/>
              <a:gd name="connsiteY334" fmla="*/ 991891 h 2603715"/>
              <a:gd name="connsiteX335" fmla="*/ 1363850 w 1685530"/>
              <a:gd name="connsiteY335" fmla="*/ 1022888 h 2603715"/>
              <a:gd name="connsiteX336" fmla="*/ 1340603 w 1685530"/>
              <a:gd name="connsiteY336" fmla="*/ 1038386 h 2603715"/>
              <a:gd name="connsiteX337" fmla="*/ 1286359 w 1685530"/>
              <a:gd name="connsiteY337" fmla="*/ 1061633 h 2603715"/>
              <a:gd name="connsiteX338" fmla="*/ 1224366 w 1685530"/>
              <a:gd name="connsiteY338" fmla="*/ 1108128 h 2603715"/>
              <a:gd name="connsiteX339" fmla="*/ 1201118 w 1685530"/>
              <a:gd name="connsiteY339" fmla="*/ 1115878 h 2603715"/>
              <a:gd name="connsiteX340" fmla="*/ 1131376 w 1685530"/>
              <a:gd name="connsiteY340" fmla="*/ 1162372 h 2603715"/>
              <a:gd name="connsiteX341" fmla="*/ 1108128 w 1685530"/>
              <a:gd name="connsiteY341" fmla="*/ 1177871 h 2603715"/>
              <a:gd name="connsiteX342" fmla="*/ 1053884 w 1685530"/>
              <a:gd name="connsiteY342" fmla="*/ 1224366 h 2603715"/>
              <a:gd name="connsiteX343" fmla="*/ 1038386 w 1685530"/>
              <a:gd name="connsiteY343" fmla="*/ 1247613 h 2603715"/>
              <a:gd name="connsiteX344" fmla="*/ 984142 w 1685530"/>
              <a:gd name="connsiteY344" fmla="*/ 1309606 h 2603715"/>
              <a:gd name="connsiteX345" fmla="*/ 976393 w 1685530"/>
              <a:gd name="connsiteY345" fmla="*/ 1332854 h 2603715"/>
              <a:gd name="connsiteX346" fmla="*/ 1022888 w 1685530"/>
              <a:gd name="connsiteY346" fmla="*/ 1371600 h 2603715"/>
              <a:gd name="connsiteX347" fmla="*/ 1046135 w 1685530"/>
              <a:gd name="connsiteY347" fmla="*/ 1387098 h 2603715"/>
              <a:gd name="connsiteX348" fmla="*/ 1092630 w 1685530"/>
              <a:gd name="connsiteY348" fmla="*/ 1402596 h 2603715"/>
              <a:gd name="connsiteX349" fmla="*/ 1115878 w 1685530"/>
              <a:gd name="connsiteY349" fmla="*/ 1410345 h 2603715"/>
              <a:gd name="connsiteX350" fmla="*/ 1309606 w 1685530"/>
              <a:gd name="connsiteY350" fmla="*/ 1410345 h 2603715"/>
              <a:gd name="connsiteX351" fmla="*/ 1348352 w 1685530"/>
              <a:gd name="connsiteY351" fmla="*/ 1449091 h 2603715"/>
              <a:gd name="connsiteX352" fmla="*/ 1371600 w 1685530"/>
              <a:gd name="connsiteY352" fmla="*/ 1472339 h 2603715"/>
              <a:gd name="connsiteX353" fmla="*/ 1387098 w 1685530"/>
              <a:gd name="connsiteY353" fmla="*/ 1503335 h 2603715"/>
              <a:gd name="connsiteX354" fmla="*/ 1425844 w 1685530"/>
              <a:gd name="connsiteY354" fmla="*/ 1542081 h 2603715"/>
              <a:gd name="connsiteX355" fmla="*/ 1449091 w 1685530"/>
              <a:gd name="connsiteY355" fmla="*/ 1565328 h 2603715"/>
              <a:gd name="connsiteX356" fmla="*/ 1472339 w 1685530"/>
              <a:gd name="connsiteY356" fmla="*/ 1580827 h 2603715"/>
              <a:gd name="connsiteX357" fmla="*/ 1495586 w 1685530"/>
              <a:gd name="connsiteY357" fmla="*/ 1604074 h 2603715"/>
              <a:gd name="connsiteX358" fmla="*/ 1534332 w 1685530"/>
              <a:gd name="connsiteY358" fmla="*/ 1635071 h 2603715"/>
              <a:gd name="connsiteX359" fmla="*/ 1511084 w 1685530"/>
              <a:gd name="connsiteY359" fmla="*/ 1673817 h 2603715"/>
              <a:gd name="connsiteX360" fmla="*/ 1495586 w 1685530"/>
              <a:gd name="connsiteY360" fmla="*/ 1735810 h 2603715"/>
              <a:gd name="connsiteX361" fmla="*/ 1480088 w 1685530"/>
              <a:gd name="connsiteY361" fmla="*/ 1790054 h 2603715"/>
              <a:gd name="connsiteX362" fmla="*/ 1472339 w 1685530"/>
              <a:gd name="connsiteY362" fmla="*/ 1821050 h 2603715"/>
              <a:gd name="connsiteX363" fmla="*/ 1456840 w 1685530"/>
              <a:gd name="connsiteY363" fmla="*/ 1914040 h 2603715"/>
              <a:gd name="connsiteX364" fmla="*/ 1449091 w 1685530"/>
              <a:gd name="connsiteY364" fmla="*/ 2154264 h 2603715"/>
              <a:gd name="connsiteX365" fmla="*/ 1441342 w 1685530"/>
              <a:gd name="connsiteY365" fmla="*/ 2208508 h 2603715"/>
              <a:gd name="connsiteX366" fmla="*/ 1379349 w 1685530"/>
              <a:gd name="connsiteY366" fmla="*/ 2255003 h 2603715"/>
              <a:gd name="connsiteX367" fmla="*/ 1286359 w 1685530"/>
              <a:gd name="connsiteY367" fmla="*/ 2247254 h 2603715"/>
              <a:gd name="connsiteX368" fmla="*/ 1247613 w 1685530"/>
              <a:gd name="connsiteY368" fmla="*/ 2208508 h 2603715"/>
              <a:gd name="connsiteX369" fmla="*/ 1177871 w 1685530"/>
              <a:gd name="connsiteY369" fmla="*/ 2162013 h 2603715"/>
              <a:gd name="connsiteX370" fmla="*/ 1146874 w 1685530"/>
              <a:gd name="connsiteY370" fmla="*/ 2138766 h 2603715"/>
              <a:gd name="connsiteX371" fmla="*/ 1123627 w 1685530"/>
              <a:gd name="connsiteY371" fmla="*/ 2123267 h 2603715"/>
              <a:gd name="connsiteX372" fmla="*/ 1084881 w 1685530"/>
              <a:gd name="connsiteY372" fmla="*/ 2092271 h 2603715"/>
              <a:gd name="connsiteX373" fmla="*/ 1061634 w 1685530"/>
              <a:gd name="connsiteY373" fmla="*/ 2061274 h 2603715"/>
              <a:gd name="connsiteX374" fmla="*/ 1022888 w 1685530"/>
              <a:gd name="connsiteY374" fmla="*/ 2007030 h 2603715"/>
              <a:gd name="connsiteX375" fmla="*/ 1007389 w 1685530"/>
              <a:gd name="connsiteY375" fmla="*/ 1960535 h 2603715"/>
              <a:gd name="connsiteX376" fmla="*/ 976393 w 1685530"/>
              <a:gd name="connsiteY376" fmla="*/ 1906291 h 2603715"/>
              <a:gd name="connsiteX377" fmla="*/ 968644 w 1685530"/>
              <a:gd name="connsiteY377" fmla="*/ 1875294 h 2603715"/>
              <a:gd name="connsiteX378" fmla="*/ 953145 w 1685530"/>
              <a:gd name="connsiteY378" fmla="*/ 1805552 h 2603715"/>
              <a:gd name="connsiteX379" fmla="*/ 968644 w 1685530"/>
              <a:gd name="connsiteY379" fmla="*/ 1627322 h 2603715"/>
              <a:gd name="connsiteX380" fmla="*/ 976393 w 1685530"/>
              <a:gd name="connsiteY380" fmla="*/ 1596325 h 2603715"/>
              <a:gd name="connsiteX381" fmla="*/ 999640 w 1685530"/>
              <a:gd name="connsiteY381" fmla="*/ 1565328 h 2603715"/>
              <a:gd name="connsiteX382" fmla="*/ 1015139 w 1685530"/>
              <a:gd name="connsiteY382" fmla="*/ 1511084 h 2603715"/>
              <a:gd name="connsiteX383" fmla="*/ 1030637 w 1685530"/>
              <a:gd name="connsiteY383" fmla="*/ 1464589 h 2603715"/>
              <a:gd name="connsiteX384" fmla="*/ 1046135 w 1685530"/>
              <a:gd name="connsiteY384" fmla="*/ 1410345 h 2603715"/>
              <a:gd name="connsiteX385" fmla="*/ 1053884 w 1685530"/>
              <a:gd name="connsiteY385" fmla="*/ 1379349 h 2603715"/>
              <a:gd name="connsiteX386" fmla="*/ 1069383 w 1685530"/>
              <a:gd name="connsiteY386" fmla="*/ 1332854 h 2603715"/>
              <a:gd name="connsiteX387" fmla="*/ 1077132 w 1685530"/>
              <a:gd name="connsiteY387" fmla="*/ 1301857 h 2603715"/>
              <a:gd name="connsiteX388" fmla="*/ 1084881 w 1685530"/>
              <a:gd name="connsiteY388" fmla="*/ 1278610 h 2603715"/>
              <a:gd name="connsiteX389" fmla="*/ 1092630 w 1685530"/>
              <a:gd name="connsiteY389" fmla="*/ 1247613 h 2603715"/>
              <a:gd name="connsiteX390" fmla="*/ 1108128 w 1685530"/>
              <a:gd name="connsiteY390" fmla="*/ 1201118 h 2603715"/>
              <a:gd name="connsiteX391" fmla="*/ 1115878 w 1685530"/>
              <a:gd name="connsiteY391" fmla="*/ 1170122 h 2603715"/>
              <a:gd name="connsiteX392" fmla="*/ 1139125 w 1685530"/>
              <a:gd name="connsiteY392" fmla="*/ 1131376 h 2603715"/>
              <a:gd name="connsiteX393" fmla="*/ 1162373 w 1685530"/>
              <a:gd name="connsiteY393" fmla="*/ 1077132 h 2603715"/>
              <a:gd name="connsiteX394" fmla="*/ 1185620 w 1685530"/>
              <a:gd name="connsiteY394" fmla="*/ 1030637 h 2603715"/>
              <a:gd name="connsiteX395" fmla="*/ 1201118 w 1685530"/>
              <a:gd name="connsiteY395" fmla="*/ 984142 h 2603715"/>
              <a:gd name="connsiteX396" fmla="*/ 1239864 w 1685530"/>
              <a:gd name="connsiteY396" fmla="*/ 914400 h 2603715"/>
              <a:gd name="connsiteX397" fmla="*/ 1270861 w 1685530"/>
              <a:gd name="connsiteY397" fmla="*/ 821410 h 2603715"/>
              <a:gd name="connsiteX398" fmla="*/ 1317356 w 1685530"/>
              <a:gd name="connsiteY398" fmla="*/ 728420 h 2603715"/>
              <a:gd name="connsiteX399" fmla="*/ 1348352 w 1685530"/>
              <a:gd name="connsiteY399" fmla="*/ 681925 h 2603715"/>
              <a:gd name="connsiteX400" fmla="*/ 1387098 w 1685530"/>
              <a:gd name="connsiteY400" fmla="*/ 643179 h 2603715"/>
              <a:gd name="connsiteX401" fmla="*/ 1425844 w 1685530"/>
              <a:gd name="connsiteY401" fmla="*/ 612183 h 2603715"/>
              <a:gd name="connsiteX402" fmla="*/ 1449091 w 1685530"/>
              <a:gd name="connsiteY402" fmla="*/ 573437 h 2603715"/>
              <a:gd name="connsiteX403" fmla="*/ 1441342 w 1685530"/>
              <a:gd name="connsiteY403" fmla="*/ 557939 h 260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1685530" h="2603715">
                <a:moveTo>
                  <a:pt x="325464" y="2603715"/>
                </a:moveTo>
                <a:cubicBezTo>
                  <a:pt x="312549" y="2590800"/>
                  <a:pt x="297932" y="2579387"/>
                  <a:pt x="286718" y="2564969"/>
                </a:cubicBezTo>
                <a:cubicBezTo>
                  <a:pt x="264144" y="2535945"/>
                  <a:pt x="277294" y="2538370"/>
                  <a:pt x="263471" y="2510725"/>
                </a:cubicBezTo>
                <a:cubicBezTo>
                  <a:pt x="259306" y="2502395"/>
                  <a:pt x="252138" y="2495808"/>
                  <a:pt x="247973" y="2487478"/>
                </a:cubicBezTo>
                <a:cubicBezTo>
                  <a:pt x="241459" y="2474451"/>
                  <a:pt x="236201" y="2445655"/>
                  <a:pt x="232474" y="2433233"/>
                </a:cubicBezTo>
                <a:cubicBezTo>
                  <a:pt x="227780" y="2417586"/>
                  <a:pt x="220938" y="2402588"/>
                  <a:pt x="216976" y="2386739"/>
                </a:cubicBezTo>
                <a:cubicBezTo>
                  <a:pt x="192768" y="2289905"/>
                  <a:pt x="223699" y="2410263"/>
                  <a:pt x="201478" y="2332494"/>
                </a:cubicBezTo>
                <a:cubicBezTo>
                  <a:pt x="182016" y="2264382"/>
                  <a:pt x="204559" y="2333991"/>
                  <a:pt x="185979" y="2278250"/>
                </a:cubicBezTo>
                <a:cubicBezTo>
                  <a:pt x="188562" y="2151681"/>
                  <a:pt x="186294" y="2024919"/>
                  <a:pt x="193728" y="1898542"/>
                </a:cubicBezTo>
                <a:cubicBezTo>
                  <a:pt x="194157" y="1891249"/>
                  <a:pt x="204663" y="1888749"/>
                  <a:pt x="209227" y="1883044"/>
                </a:cubicBezTo>
                <a:cubicBezTo>
                  <a:pt x="229893" y="1857211"/>
                  <a:pt x="216973" y="1859798"/>
                  <a:pt x="247973" y="1844298"/>
                </a:cubicBezTo>
                <a:cubicBezTo>
                  <a:pt x="267050" y="1834760"/>
                  <a:pt x="299856" y="1831776"/>
                  <a:pt x="317715" y="1828800"/>
                </a:cubicBezTo>
                <a:cubicBezTo>
                  <a:pt x="325464" y="1826217"/>
                  <a:pt x="338718" y="1828904"/>
                  <a:pt x="340962" y="1821050"/>
                </a:cubicBezTo>
                <a:cubicBezTo>
                  <a:pt x="356927" y="1765174"/>
                  <a:pt x="343807" y="1544224"/>
                  <a:pt x="340962" y="1526583"/>
                </a:cubicBezTo>
                <a:cubicBezTo>
                  <a:pt x="337996" y="1508194"/>
                  <a:pt x="325464" y="1490420"/>
                  <a:pt x="309966" y="1480088"/>
                </a:cubicBezTo>
                <a:lnTo>
                  <a:pt x="263471" y="1449091"/>
                </a:lnTo>
                <a:cubicBezTo>
                  <a:pt x="258305" y="1441342"/>
                  <a:pt x="252138" y="1434174"/>
                  <a:pt x="247973" y="1425844"/>
                </a:cubicBezTo>
                <a:cubicBezTo>
                  <a:pt x="244320" y="1418538"/>
                  <a:pt x="244190" y="1409737"/>
                  <a:pt x="240223" y="1402596"/>
                </a:cubicBezTo>
                <a:cubicBezTo>
                  <a:pt x="190152" y="1312467"/>
                  <a:pt x="223900" y="1400119"/>
                  <a:pt x="193728" y="1309606"/>
                </a:cubicBezTo>
                <a:cubicBezTo>
                  <a:pt x="191145" y="1301857"/>
                  <a:pt x="190510" y="1293155"/>
                  <a:pt x="185979" y="1286359"/>
                </a:cubicBezTo>
                <a:lnTo>
                  <a:pt x="154983" y="1239864"/>
                </a:lnTo>
                <a:cubicBezTo>
                  <a:pt x="157566" y="1203701"/>
                  <a:pt x="156432" y="1167079"/>
                  <a:pt x="162732" y="1131376"/>
                </a:cubicBezTo>
                <a:cubicBezTo>
                  <a:pt x="164350" y="1122204"/>
                  <a:pt x="172043" y="1115089"/>
                  <a:pt x="178230" y="1108128"/>
                </a:cubicBezTo>
                <a:cubicBezTo>
                  <a:pt x="192791" y="1091746"/>
                  <a:pt x="209227" y="1077131"/>
                  <a:pt x="224725" y="1061633"/>
                </a:cubicBezTo>
                <a:cubicBezTo>
                  <a:pt x="232474" y="1053884"/>
                  <a:pt x="241894" y="1047504"/>
                  <a:pt x="247973" y="1038386"/>
                </a:cubicBezTo>
                <a:lnTo>
                  <a:pt x="263471" y="1015139"/>
                </a:lnTo>
                <a:cubicBezTo>
                  <a:pt x="265954" y="1005208"/>
                  <a:pt x="273411" y="972011"/>
                  <a:pt x="278969" y="960894"/>
                </a:cubicBezTo>
                <a:cubicBezTo>
                  <a:pt x="288745" y="941342"/>
                  <a:pt x="295550" y="936564"/>
                  <a:pt x="309966" y="922149"/>
                </a:cubicBezTo>
                <a:cubicBezTo>
                  <a:pt x="307383" y="909234"/>
                  <a:pt x="308613" y="894917"/>
                  <a:pt x="302217" y="883403"/>
                </a:cubicBezTo>
                <a:cubicBezTo>
                  <a:pt x="295121" y="870630"/>
                  <a:pt x="279325" y="864564"/>
                  <a:pt x="271220" y="852406"/>
                </a:cubicBezTo>
                <a:lnTo>
                  <a:pt x="255722" y="829159"/>
                </a:lnTo>
                <a:cubicBezTo>
                  <a:pt x="227463" y="744377"/>
                  <a:pt x="272532" y="872792"/>
                  <a:pt x="232474" y="782664"/>
                </a:cubicBezTo>
                <a:cubicBezTo>
                  <a:pt x="225839" y="767735"/>
                  <a:pt x="226038" y="749762"/>
                  <a:pt x="216976" y="736169"/>
                </a:cubicBezTo>
                <a:cubicBezTo>
                  <a:pt x="172562" y="669548"/>
                  <a:pt x="225811" y="753839"/>
                  <a:pt x="193728" y="689674"/>
                </a:cubicBezTo>
                <a:cubicBezTo>
                  <a:pt x="189563" y="681344"/>
                  <a:pt x="183396" y="674176"/>
                  <a:pt x="178230" y="666427"/>
                </a:cubicBezTo>
                <a:cubicBezTo>
                  <a:pt x="166393" y="524382"/>
                  <a:pt x="169493" y="621224"/>
                  <a:pt x="178230" y="472698"/>
                </a:cubicBezTo>
                <a:cubicBezTo>
                  <a:pt x="192888" y="223502"/>
                  <a:pt x="176268" y="386670"/>
                  <a:pt x="193728" y="255722"/>
                </a:cubicBezTo>
                <a:cubicBezTo>
                  <a:pt x="196480" y="235079"/>
                  <a:pt x="197114" y="214091"/>
                  <a:pt x="201478" y="193728"/>
                </a:cubicBezTo>
                <a:cubicBezTo>
                  <a:pt x="204901" y="177754"/>
                  <a:pt x="200957" y="150437"/>
                  <a:pt x="216976" y="147233"/>
                </a:cubicBezTo>
                <a:cubicBezTo>
                  <a:pt x="276143" y="135400"/>
                  <a:pt x="242653" y="141118"/>
                  <a:pt x="317715" y="131735"/>
                </a:cubicBezTo>
                <a:cubicBezTo>
                  <a:pt x="452064" y="148528"/>
                  <a:pt x="334154" y="124404"/>
                  <a:pt x="402956" y="154983"/>
                </a:cubicBezTo>
                <a:cubicBezTo>
                  <a:pt x="417884" y="161618"/>
                  <a:pt x="449450" y="170481"/>
                  <a:pt x="449450" y="170481"/>
                </a:cubicBezTo>
                <a:cubicBezTo>
                  <a:pt x="454616" y="175647"/>
                  <a:pt x="460385" y="180274"/>
                  <a:pt x="464949" y="185979"/>
                </a:cubicBezTo>
                <a:cubicBezTo>
                  <a:pt x="470767" y="193252"/>
                  <a:pt x="473292" y="203265"/>
                  <a:pt x="480447" y="209227"/>
                </a:cubicBezTo>
                <a:cubicBezTo>
                  <a:pt x="489321" y="216622"/>
                  <a:pt x="501112" y="219559"/>
                  <a:pt x="511444" y="224725"/>
                </a:cubicBezTo>
                <a:cubicBezTo>
                  <a:pt x="519193" y="237640"/>
                  <a:pt x="525654" y="251422"/>
                  <a:pt x="534691" y="263471"/>
                </a:cubicBezTo>
                <a:cubicBezTo>
                  <a:pt x="541266" y="272238"/>
                  <a:pt x="553038" y="276916"/>
                  <a:pt x="557939" y="286718"/>
                </a:cubicBezTo>
                <a:cubicBezTo>
                  <a:pt x="563829" y="298499"/>
                  <a:pt x="563105" y="312549"/>
                  <a:pt x="565688" y="325464"/>
                </a:cubicBezTo>
                <a:cubicBezTo>
                  <a:pt x="560522" y="340962"/>
                  <a:pt x="548563" y="355703"/>
                  <a:pt x="550189" y="371959"/>
                </a:cubicBezTo>
                <a:cubicBezTo>
                  <a:pt x="552411" y="394179"/>
                  <a:pt x="551725" y="444772"/>
                  <a:pt x="565688" y="472698"/>
                </a:cubicBezTo>
                <a:cubicBezTo>
                  <a:pt x="569853" y="481028"/>
                  <a:pt x="576020" y="488196"/>
                  <a:pt x="581186" y="495945"/>
                </a:cubicBezTo>
                <a:cubicBezTo>
                  <a:pt x="583769" y="555355"/>
                  <a:pt x="582119" y="615102"/>
                  <a:pt x="588935" y="674176"/>
                </a:cubicBezTo>
                <a:cubicBezTo>
                  <a:pt x="590003" y="683428"/>
                  <a:pt x="600651" y="688912"/>
                  <a:pt x="604434" y="697423"/>
                </a:cubicBezTo>
                <a:cubicBezTo>
                  <a:pt x="611069" y="712352"/>
                  <a:pt x="619932" y="743918"/>
                  <a:pt x="619932" y="743918"/>
                </a:cubicBezTo>
                <a:cubicBezTo>
                  <a:pt x="616479" y="764639"/>
                  <a:pt x="609848" y="807503"/>
                  <a:pt x="604434" y="829159"/>
                </a:cubicBezTo>
                <a:cubicBezTo>
                  <a:pt x="602453" y="837083"/>
                  <a:pt x="601585" y="845871"/>
                  <a:pt x="596684" y="852406"/>
                </a:cubicBezTo>
                <a:cubicBezTo>
                  <a:pt x="585725" y="867018"/>
                  <a:pt x="570854" y="878237"/>
                  <a:pt x="557939" y="891152"/>
                </a:cubicBezTo>
                <a:cubicBezTo>
                  <a:pt x="552773" y="896318"/>
                  <a:pt x="546493" y="900571"/>
                  <a:pt x="542440" y="906650"/>
                </a:cubicBezTo>
                <a:cubicBezTo>
                  <a:pt x="537274" y="914399"/>
                  <a:pt x="533075" y="922889"/>
                  <a:pt x="526942" y="929898"/>
                </a:cubicBezTo>
                <a:cubicBezTo>
                  <a:pt x="514914" y="943644"/>
                  <a:pt x="501111" y="955729"/>
                  <a:pt x="488196" y="968644"/>
                </a:cubicBezTo>
                <a:lnTo>
                  <a:pt x="464949" y="991891"/>
                </a:lnTo>
                <a:lnTo>
                  <a:pt x="449450" y="1007389"/>
                </a:lnTo>
                <a:cubicBezTo>
                  <a:pt x="446867" y="1015138"/>
                  <a:pt x="445754" y="1023545"/>
                  <a:pt x="441701" y="1030637"/>
                </a:cubicBezTo>
                <a:cubicBezTo>
                  <a:pt x="415335" y="1076779"/>
                  <a:pt x="426871" y="1047239"/>
                  <a:pt x="402956" y="1077132"/>
                </a:cubicBezTo>
                <a:cubicBezTo>
                  <a:pt x="397138" y="1084404"/>
                  <a:pt x="392623" y="1092630"/>
                  <a:pt x="387457" y="1100379"/>
                </a:cubicBezTo>
                <a:cubicBezTo>
                  <a:pt x="384874" y="1164955"/>
                  <a:pt x="388848" y="1230130"/>
                  <a:pt x="379708" y="1294108"/>
                </a:cubicBezTo>
                <a:cubicBezTo>
                  <a:pt x="378158" y="1304957"/>
                  <a:pt x="365111" y="1310628"/>
                  <a:pt x="356461" y="1317356"/>
                </a:cubicBezTo>
                <a:cubicBezTo>
                  <a:pt x="341758" y="1328792"/>
                  <a:pt x="309966" y="1348352"/>
                  <a:pt x="309966" y="1348352"/>
                </a:cubicBezTo>
                <a:cubicBezTo>
                  <a:pt x="299634" y="1363850"/>
                  <a:pt x="292140" y="1381676"/>
                  <a:pt x="278969" y="1394847"/>
                </a:cubicBezTo>
                <a:lnTo>
                  <a:pt x="216976" y="1456840"/>
                </a:lnTo>
                <a:lnTo>
                  <a:pt x="185979" y="1487837"/>
                </a:lnTo>
                <a:cubicBezTo>
                  <a:pt x="178230" y="1495586"/>
                  <a:pt x="168811" y="1501966"/>
                  <a:pt x="162732" y="1511084"/>
                </a:cubicBezTo>
                <a:cubicBezTo>
                  <a:pt x="137104" y="1549528"/>
                  <a:pt x="153818" y="1527749"/>
                  <a:pt x="108488" y="1573078"/>
                </a:cubicBezTo>
                <a:lnTo>
                  <a:pt x="92989" y="1588576"/>
                </a:lnTo>
                <a:cubicBezTo>
                  <a:pt x="90406" y="1596325"/>
                  <a:pt x="89442" y="1604819"/>
                  <a:pt x="85240" y="1611823"/>
                </a:cubicBezTo>
                <a:cubicBezTo>
                  <a:pt x="81481" y="1618088"/>
                  <a:pt x="74306" y="1621617"/>
                  <a:pt x="69742" y="1627322"/>
                </a:cubicBezTo>
                <a:cubicBezTo>
                  <a:pt x="63924" y="1634594"/>
                  <a:pt x="59410" y="1642820"/>
                  <a:pt x="54244" y="1650569"/>
                </a:cubicBezTo>
                <a:cubicBezTo>
                  <a:pt x="51661" y="1658318"/>
                  <a:pt x="50462" y="1666676"/>
                  <a:pt x="46495" y="1673817"/>
                </a:cubicBezTo>
                <a:cubicBezTo>
                  <a:pt x="24592" y="1713243"/>
                  <a:pt x="23512" y="1712297"/>
                  <a:pt x="0" y="1735810"/>
                </a:cubicBezTo>
                <a:cubicBezTo>
                  <a:pt x="5166" y="1761640"/>
                  <a:pt x="9575" y="1787634"/>
                  <a:pt x="15498" y="1813301"/>
                </a:cubicBezTo>
                <a:cubicBezTo>
                  <a:pt x="17335" y="1821260"/>
                  <a:pt x="19594" y="1829243"/>
                  <a:pt x="23247" y="1836549"/>
                </a:cubicBezTo>
                <a:cubicBezTo>
                  <a:pt x="39149" y="1868354"/>
                  <a:pt x="35022" y="1851266"/>
                  <a:pt x="54244" y="1875294"/>
                </a:cubicBezTo>
                <a:cubicBezTo>
                  <a:pt x="60062" y="1882567"/>
                  <a:pt x="63609" y="1891533"/>
                  <a:pt x="69742" y="1898542"/>
                </a:cubicBezTo>
                <a:cubicBezTo>
                  <a:pt x="81770" y="1912288"/>
                  <a:pt x="98357" y="1922090"/>
                  <a:pt x="108488" y="1937288"/>
                </a:cubicBezTo>
                <a:cubicBezTo>
                  <a:pt x="118820" y="1952786"/>
                  <a:pt x="126313" y="1970612"/>
                  <a:pt x="139484" y="1983783"/>
                </a:cubicBezTo>
                <a:cubicBezTo>
                  <a:pt x="144650" y="1988949"/>
                  <a:pt x="150419" y="1993576"/>
                  <a:pt x="154983" y="1999281"/>
                </a:cubicBezTo>
                <a:cubicBezTo>
                  <a:pt x="160801" y="2006553"/>
                  <a:pt x="163209" y="2016710"/>
                  <a:pt x="170481" y="2022528"/>
                </a:cubicBezTo>
                <a:cubicBezTo>
                  <a:pt x="176859" y="2027631"/>
                  <a:pt x="185979" y="2027695"/>
                  <a:pt x="193728" y="2030278"/>
                </a:cubicBezTo>
                <a:cubicBezTo>
                  <a:pt x="198894" y="2035444"/>
                  <a:pt x="203148" y="2041723"/>
                  <a:pt x="209227" y="2045776"/>
                </a:cubicBezTo>
                <a:cubicBezTo>
                  <a:pt x="218839" y="2052184"/>
                  <a:pt x="232055" y="2053106"/>
                  <a:pt x="240223" y="2061274"/>
                </a:cubicBezTo>
                <a:cubicBezTo>
                  <a:pt x="245999" y="2067050"/>
                  <a:pt x="243442" y="2077725"/>
                  <a:pt x="247973" y="2084522"/>
                </a:cubicBezTo>
                <a:cubicBezTo>
                  <a:pt x="266635" y="2112514"/>
                  <a:pt x="271595" y="2103254"/>
                  <a:pt x="294467" y="2123267"/>
                </a:cubicBezTo>
                <a:cubicBezTo>
                  <a:pt x="308213" y="2135295"/>
                  <a:pt x="320298" y="2149098"/>
                  <a:pt x="333213" y="2162013"/>
                </a:cubicBezTo>
                <a:lnTo>
                  <a:pt x="348712" y="2177511"/>
                </a:lnTo>
                <a:cubicBezTo>
                  <a:pt x="363798" y="2222771"/>
                  <a:pt x="344657" y="2181205"/>
                  <a:pt x="379708" y="2216257"/>
                </a:cubicBezTo>
                <a:cubicBezTo>
                  <a:pt x="386293" y="2222843"/>
                  <a:pt x="389388" y="2232232"/>
                  <a:pt x="395206" y="2239505"/>
                </a:cubicBezTo>
                <a:cubicBezTo>
                  <a:pt x="399770" y="2245210"/>
                  <a:pt x="405539" y="2249837"/>
                  <a:pt x="410705" y="2255003"/>
                </a:cubicBezTo>
                <a:cubicBezTo>
                  <a:pt x="424162" y="2295373"/>
                  <a:pt x="409640" y="2263358"/>
                  <a:pt x="433952" y="2293749"/>
                </a:cubicBezTo>
                <a:cubicBezTo>
                  <a:pt x="439770" y="2301021"/>
                  <a:pt x="442865" y="2310411"/>
                  <a:pt x="449450" y="2316996"/>
                </a:cubicBezTo>
                <a:cubicBezTo>
                  <a:pt x="456036" y="2323581"/>
                  <a:pt x="465627" y="2326433"/>
                  <a:pt x="472698" y="2332494"/>
                </a:cubicBezTo>
                <a:cubicBezTo>
                  <a:pt x="483792" y="2342003"/>
                  <a:pt x="493363" y="2353159"/>
                  <a:pt x="503695" y="2363491"/>
                </a:cubicBezTo>
                <a:lnTo>
                  <a:pt x="604434" y="2464230"/>
                </a:lnTo>
                <a:cubicBezTo>
                  <a:pt x="612183" y="2471979"/>
                  <a:pt x="617284" y="2484012"/>
                  <a:pt x="627681" y="2487478"/>
                </a:cubicBezTo>
                <a:cubicBezTo>
                  <a:pt x="635430" y="2490061"/>
                  <a:pt x="643788" y="2491260"/>
                  <a:pt x="650928" y="2495227"/>
                </a:cubicBezTo>
                <a:cubicBezTo>
                  <a:pt x="667211" y="2504273"/>
                  <a:pt x="679752" y="2520333"/>
                  <a:pt x="697423" y="2526223"/>
                </a:cubicBezTo>
                <a:lnTo>
                  <a:pt x="720671" y="2533972"/>
                </a:lnTo>
                <a:cubicBezTo>
                  <a:pt x="736169" y="2531389"/>
                  <a:pt x="756056" y="2537333"/>
                  <a:pt x="767166" y="2526223"/>
                </a:cubicBezTo>
                <a:cubicBezTo>
                  <a:pt x="774697" y="2518692"/>
                  <a:pt x="764180" y="2504753"/>
                  <a:pt x="759417" y="2495227"/>
                </a:cubicBezTo>
                <a:cubicBezTo>
                  <a:pt x="751087" y="2478567"/>
                  <a:pt x="738752" y="2464230"/>
                  <a:pt x="728420" y="2448732"/>
                </a:cubicBezTo>
                <a:lnTo>
                  <a:pt x="697423" y="2402237"/>
                </a:lnTo>
                <a:cubicBezTo>
                  <a:pt x="692257" y="2394488"/>
                  <a:pt x="684870" y="2387824"/>
                  <a:pt x="681925" y="2378989"/>
                </a:cubicBezTo>
                <a:cubicBezTo>
                  <a:pt x="662450" y="2320565"/>
                  <a:pt x="688719" y="2392574"/>
                  <a:pt x="658678" y="2332494"/>
                </a:cubicBezTo>
                <a:cubicBezTo>
                  <a:pt x="636250" y="2287638"/>
                  <a:pt x="671747" y="2330066"/>
                  <a:pt x="627681" y="2286000"/>
                </a:cubicBezTo>
                <a:cubicBezTo>
                  <a:pt x="594831" y="2187447"/>
                  <a:pt x="606187" y="2239966"/>
                  <a:pt x="619932" y="2061274"/>
                </a:cubicBezTo>
                <a:cubicBezTo>
                  <a:pt x="621711" y="2038146"/>
                  <a:pt x="650196" y="2004255"/>
                  <a:pt x="658678" y="1991532"/>
                </a:cubicBezTo>
                <a:lnTo>
                  <a:pt x="674176" y="1968284"/>
                </a:lnTo>
                <a:cubicBezTo>
                  <a:pt x="671593" y="1945037"/>
                  <a:pt x="672582" y="1921108"/>
                  <a:pt x="666427" y="1898542"/>
                </a:cubicBezTo>
                <a:cubicBezTo>
                  <a:pt x="664505" y="1891493"/>
                  <a:pt x="655492" y="1888749"/>
                  <a:pt x="650928" y="1883044"/>
                </a:cubicBezTo>
                <a:cubicBezTo>
                  <a:pt x="645110" y="1875771"/>
                  <a:pt x="641563" y="1866805"/>
                  <a:pt x="635430" y="1859796"/>
                </a:cubicBezTo>
                <a:cubicBezTo>
                  <a:pt x="611864" y="1832863"/>
                  <a:pt x="595718" y="1826866"/>
                  <a:pt x="581186" y="1797803"/>
                </a:cubicBezTo>
                <a:cubicBezTo>
                  <a:pt x="577533" y="1790497"/>
                  <a:pt x="577090" y="1781862"/>
                  <a:pt x="573437" y="1774556"/>
                </a:cubicBezTo>
                <a:cubicBezTo>
                  <a:pt x="536597" y="1700874"/>
                  <a:pt x="582426" y="1824766"/>
                  <a:pt x="542440" y="1704813"/>
                </a:cubicBezTo>
                <a:lnTo>
                  <a:pt x="534691" y="1681566"/>
                </a:lnTo>
                <a:cubicBezTo>
                  <a:pt x="539997" y="1591367"/>
                  <a:pt x="518672" y="1575667"/>
                  <a:pt x="557939" y="1526583"/>
                </a:cubicBezTo>
                <a:cubicBezTo>
                  <a:pt x="562503" y="1520878"/>
                  <a:pt x="567824" y="1515761"/>
                  <a:pt x="573437" y="1511084"/>
                </a:cubicBezTo>
                <a:cubicBezTo>
                  <a:pt x="646247" y="1450409"/>
                  <a:pt x="554100" y="1538170"/>
                  <a:pt x="650928" y="1441342"/>
                </a:cubicBezTo>
                <a:cubicBezTo>
                  <a:pt x="656094" y="1436176"/>
                  <a:pt x="659496" y="1428154"/>
                  <a:pt x="666427" y="1425844"/>
                </a:cubicBezTo>
                <a:lnTo>
                  <a:pt x="712922" y="1410345"/>
                </a:lnTo>
                <a:cubicBezTo>
                  <a:pt x="773602" y="1319326"/>
                  <a:pt x="734847" y="1387203"/>
                  <a:pt x="720671" y="1139125"/>
                </a:cubicBezTo>
                <a:cubicBezTo>
                  <a:pt x="720205" y="1130970"/>
                  <a:pt x="717125" y="1122882"/>
                  <a:pt x="712922" y="1115878"/>
                </a:cubicBezTo>
                <a:cubicBezTo>
                  <a:pt x="709163" y="1109613"/>
                  <a:pt x="701987" y="1106084"/>
                  <a:pt x="697423" y="1100379"/>
                </a:cubicBezTo>
                <a:cubicBezTo>
                  <a:pt x="691605" y="1093107"/>
                  <a:pt x="687091" y="1084881"/>
                  <a:pt x="681925" y="1077132"/>
                </a:cubicBezTo>
                <a:cubicBezTo>
                  <a:pt x="678974" y="1006317"/>
                  <a:pt x="682996" y="919216"/>
                  <a:pt x="666427" y="844657"/>
                </a:cubicBezTo>
                <a:cubicBezTo>
                  <a:pt x="664655" y="836683"/>
                  <a:pt x="660922" y="829264"/>
                  <a:pt x="658678" y="821410"/>
                </a:cubicBezTo>
                <a:cubicBezTo>
                  <a:pt x="653264" y="802462"/>
                  <a:pt x="644635" y="757725"/>
                  <a:pt x="635430" y="743918"/>
                </a:cubicBezTo>
                <a:lnTo>
                  <a:pt x="619932" y="720671"/>
                </a:lnTo>
                <a:cubicBezTo>
                  <a:pt x="614766" y="705173"/>
                  <a:pt x="614236" y="687245"/>
                  <a:pt x="604434" y="674176"/>
                </a:cubicBezTo>
                <a:cubicBezTo>
                  <a:pt x="575598" y="635729"/>
                  <a:pt x="588350" y="653925"/>
                  <a:pt x="565688" y="619932"/>
                </a:cubicBezTo>
                <a:cubicBezTo>
                  <a:pt x="563105" y="612183"/>
                  <a:pt x="559776" y="604643"/>
                  <a:pt x="557939" y="596684"/>
                </a:cubicBezTo>
                <a:cubicBezTo>
                  <a:pt x="552016" y="571017"/>
                  <a:pt x="542440" y="519193"/>
                  <a:pt x="542440" y="519193"/>
                </a:cubicBezTo>
                <a:cubicBezTo>
                  <a:pt x="543322" y="513015"/>
                  <a:pt x="555004" y="428236"/>
                  <a:pt x="557939" y="418454"/>
                </a:cubicBezTo>
                <a:cubicBezTo>
                  <a:pt x="561258" y="407389"/>
                  <a:pt x="568271" y="397789"/>
                  <a:pt x="573437" y="387457"/>
                </a:cubicBezTo>
                <a:cubicBezTo>
                  <a:pt x="576413" y="369601"/>
                  <a:pt x="579397" y="336791"/>
                  <a:pt x="588935" y="317715"/>
                </a:cubicBezTo>
                <a:cubicBezTo>
                  <a:pt x="602763" y="290060"/>
                  <a:pt x="630393" y="268507"/>
                  <a:pt x="650928" y="247972"/>
                </a:cubicBezTo>
                <a:lnTo>
                  <a:pt x="666427" y="232474"/>
                </a:lnTo>
                <a:lnTo>
                  <a:pt x="689674" y="209227"/>
                </a:lnTo>
                <a:cubicBezTo>
                  <a:pt x="694840" y="204061"/>
                  <a:pt x="701120" y="199807"/>
                  <a:pt x="705173" y="193728"/>
                </a:cubicBezTo>
                <a:cubicBezTo>
                  <a:pt x="710339" y="185979"/>
                  <a:pt x="714538" y="177490"/>
                  <a:pt x="720671" y="170481"/>
                </a:cubicBezTo>
                <a:cubicBezTo>
                  <a:pt x="732699" y="156735"/>
                  <a:pt x="746502" y="144650"/>
                  <a:pt x="759417" y="131735"/>
                </a:cubicBezTo>
                <a:lnTo>
                  <a:pt x="798162" y="92989"/>
                </a:lnTo>
                <a:lnTo>
                  <a:pt x="836908" y="54244"/>
                </a:lnTo>
                <a:cubicBezTo>
                  <a:pt x="842074" y="49078"/>
                  <a:pt x="848353" y="44824"/>
                  <a:pt x="852406" y="38745"/>
                </a:cubicBezTo>
                <a:cubicBezTo>
                  <a:pt x="873071" y="7749"/>
                  <a:pt x="860156" y="20664"/>
                  <a:pt x="891152" y="0"/>
                </a:cubicBezTo>
                <a:cubicBezTo>
                  <a:pt x="904067" y="2583"/>
                  <a:pt x="918729" y="768"/>
                  <a:pt x="929898" y="7749"/>
                </a:cubicBezTo>
                <a:cubicBezTo>
                  <a:pt x="946166" y="17916"/>
                  <a:pt x="955044" y="48393"/>
                  <a:pt x="968644" y="61993"/>
                </a:cubicBezTo>
                <a:cubicBezTo>
                  <a:pt x="1007998" y="101347"/>
                  <a:pt x="989086" y="69476"/>
                  <a:pt x="1015139" y="100739"/>
                </a:cubicBezTo>
                <a:cubicBezTo>
                  <a:pt x="1064844" y="160385"/>
                  <a:pt x="1012382" y="105731"/>
                  <a:pt x="1061634" y="154983"/>
                </a:cubicBezTo>
                <a:cubicBezTo>
                  <a:pt x="1050801" y="230805"/>
                  <a:pt x="1047547" y="226855"/>
                  <a:pt x="1061634" y="325464"/>
                </a:cubicBezTo>
                <a:cubicBezTo>
                  <a:pt x="1063944" y="341636"/>
                  <a:pt x="1073170" y="356110"/>
                  <a:pt x="1077132" y="371959"/>
                </a:cubicBezTo>
                <a:cubicBezTo>
                  <a:pt x="1079715" y="382291"/>
                  <a:pt x="1081955" y="392715"/>
                  <a:pt x="1084881" y="402956"/>
                </a:cubicBezTo>
                <a:cubicBezTo>
                  <a:pt x="1090954" y="424212"/>
                  <a:pt x="1099942" y="444482"/>
                  <a:pt x="1108128" y="464949"/>
                </a:cubicBezTo>
                <a:cubicBezTo>
                  <a:pt x="1105545" y="472698"/>
                  <a:pt x="1107175" y="483665"/>
                  <a:pt x="1100379" y="488196"/>
                </a:cubicBezTo>
                <a:cubicBezTo>
                  <a:pt x="1055596" y="518051"/>
                  <a:pt x="1070322" y="475164"/>
                  <a:pt x="1046135" y="511444"/>
                </a:cubicBezTo>
                <a:cubicBezTo>
                  <a:pt x="1039727" y="521055"/>
                  <a:pt x="1036368" y="532410"/>
                  <a:pt x="1030637" y="542440"/>
                </a:cubicBezTo>
                <a:cubicBezTo>
                  <a:pt x="1026016" y="550526"/>
                  <a:pt x="1019304" y="557358"/>
                  <a:pt x="1015139" y="565688"/>
                </a:cubicBezTo>
                <a:cubicBezTo>
                  <a:pt x="1011486" y="572994"/>
                  <a:pt x="1010607" y="581427"/>
                  <a:pt x="1007389" y="588935"/>
                </a:cubicBezTo>
                <a:cubicBezTo>
                  <a:pt x="1002838" y="599553"/>
                  <a:pt x="996441" y="609314"/>
                  <a:pt x="991891" y="619932"/>
                </a:cubicBezTo>
                <a:cubicBezTo>
                  <a:pt x="988673" y="627440"/>
                  <a:pt x="988194" y="636087"/>
                  <a:pt x="984142" y="643179"/>
                </a:cubicBezTo>
                <a:cubicBezTo>
                  <a:pt x="957760" y="689348"/>
                  <a:pt x="969322" y="659767"/>
                  <a:pt x="945396" y="689674"/>
                </a:cubicBezTo>
                <a:cubicBezTo>
                  <a:pt x="922486" y="718311"/>
                  <a:pt x="935370" y="705321"/>
                  <a:pt x="922149" y="736169"/>
                </a:cubicBezTo>
                <a:cubicBezTo>
                  <a:pt x="917598" y="746787"/>
                  <a:pt x="911816" y="756834"/>
                  <a:pt x="906650" y="767166"/>
                </a:cubicBezTo>
                <a:cubicBezTo>
                  <a:pt x="905532" y="772754"/>
                  <a:pt x="897960" y="818948"/>
                  <a:pt x="891152" y="829159"/>
                </a:cubicBezTo>
                <a:cubicBezTo>
                  <a:pt x="885073" y="838277"/>
                  <a:pt x="875654" y="844657"/>
                  <a:pt x="867905" y="852406"/>
                </a:cubicBezTo>
                <a:cubicBezTo>
                  <a:pt x="865322" y="860155"/>
                  <a:pt x="862400" y="867800"/>
                  <a:pt x="860156" y="875654"/>
                </a:cubicBezTo>
                <a:cubicBezTo>
                  <a:pt x="857230" y="885894"/>
                  <a:pt x="857169" y="897124"/>
                  <a:pt x="852406" y="906650"/>
                </a:cubicBezTo>
                <a:cubicBezTo>
                  <a:pt x="844076" y="923310"/>
                  <a:pt x="821410" y="953145"/>
                  <a:pt x="821410" y="953145"/>
                </a:cubicBezTo>
                <a:cubicBezTo>
                  <a:pt x="816305" y="968461"/>
                  <a:pt x="811820" y="988714"/>
                  <a:pt x="798162" y="999640"/>
                </a:cubicBezTo>
                <a:cubicBezTo>
                  <a:pt x="791784" y="1004743"/>
                  <a:pt x="782664" y="1004806"/>
                  <a:pt x="774915" y="1007389"/>
                </a:cubicBezTo>
                <a:cubicBezTo>
                  <a:pt x="769749" y="1012555"/>
                  <a:pt x="765262" y="1018504"/>
                  <a:pt x="759417" y="1022888"/>
                </a:cubicBezTo>
                <a:cubicBezTo>
                  <a:pt x="744516" y="1034064"/>
                  <a:pt x="728420" y="1043552"/>
                  <a:pt x="712922" y="1053884"/>
                </a:cubicBezTo>
                <a:lnTo>
                  <a:pt x="689674" y="1069383"/>
                </a:lnTo>
                <a:cubicBezTo>
                  <a:pt x="689672" y="1069384"/>
                  <a:pt x="643181" y="1100379"/>
                  <a:pt x="643179" y="1100379"/>
                </a:cubicBezTo>
                <a:cubicBezTo>
                  <a:pt x="630264" y="1102962"/>
                  <a:pt x="617291" y="1105271"/>
                  <a:pt x="604434" y="1108128"/>
                </a:cubicBezTo>
                <a:cubicBezTo>
                  <a:pt x="594037" y="1110439"/>
                  <a:pt x="583638" y="1112818"/>
                  <a:pt x="573437" y="1115878"/>
                </a:cubicBezTo>
                <a:cubicBezTo>
                  <a:pt x="557789" y="1120572"/>
                  <a:pt x="526942" y="1131376"/>
                  <a:pt x="526942" y="1131376"/>
                </a:cubicBezTo>
                <a:cubicBezTo>
                  <a:pt x="505733" y="1195004"/>
                  <a:pt x="537733" y="1093936"/>
                  <a:pt x="511444" y="1216617"/>
                </a:cubicBezTo>
                <a:cubicBezTo>
                  <a:pt x="508021" y="1232591"/>
                  <a:pt x="509538" y="1254049"/>
                  <a:pt x="495945" y="1263111"/>
                </a:cubicBezTo>
                <a:cubicBezTo>
                  <a:pt x="431210" y="1306268"/>
                  <a:pt x="462625" y="1280934"/>
                  <a:pt x="402956" y="1340603"/>
                </a:cubicBezTo>
                <a:lnTo>
                  <a:pt x="371959" y="1371600"/>
                </a:lnTo>
                <a:cubicBezTo>
                  <a:pt x="364210" y="1379349"/>
                  <a:pt x="354791" y="1385729"/>
                  <a:pt x="348712" y="1394847"/>
                </a:cubicBezTo>
                <a:lnTo>
                  <a:pt x="317715" y="1441342"/>
                </a:lnTo>
                <a:cubicBezTo>
                  <a:pt x="310090" y="1479467"/>
                  <a:pt x="300145" y="1508833"/>
                  <a:pt x="317715" y="1549830"/>
                </a:cubicBezTo>
                <a:cubicBezTo>
                  <a:pt x="325983" y="1569122"/>
                  <a:pt x="366481" y="1591982"/>
                  <a:pt x="379708" y="1611823"/>
                </a:cubicBezTo>
                <a:cubicBezTo>
                  <a:pt x="384874" y="1619572"/>
                  <a:pt x="389073" y="1628062"/>
                  <a:pt x="395206" y="1635071"/>
                </a:cubicBezTo>
                <a:cubicBezTo>
                  <a:pt x="407234" y="1648817"/>
                  <a:pt x="433952" y="1673817"/>
                  <a:pt x="433952" y="1673817"/>
                </a:cubicBezTo>
                <a:cubicBezTo>
                  <a:pt x="439118" y="1689315"/>
                  <a:pt x="442815" y="1705383"/>
                  <a:pt x="449450" y="1720311"/>
                </a:cubicBezTo>
                <a:cubicBezTo>
                  <a:pt x="453233" y="1728822"/>
                  <a:pt x="458987" y="1736404"/>
                  <a:pt x="464949" y="1743559"/>
                </a:cubicBezTo>
                <a:cubicBezTo>
                  <a:pt x="482938" y="1765145"/>
                  <a:pt x="496390" y="1772951"/>
                  <a:pt x="519193" y="1790054"/>
                </a:cubicBezTo>
                <a:cubicBezTo>
                  <a:pt x="550427" y="1852522"/>
                  <a:pt x="518637" y="1797109"/>
                  <a:pt x="550189" y="1836549"/>
                </a:cubicBezTo>
                <a:cubicBezTo>
                  <a:pt x="565997" y="1856309"/>
                  <a:pt x="578367" y="1889853"/>
                  <a:pt x="604434" y="1898542"/>
                </a:cubicBezTo>
                <a:lnTo>
                  <a:pt x="627681" y="1906291"/>
                </a:lnTo>
                <a:lnTo>
                  <a:pt x="689674" y="1968284"/>
                </a:lnTo>
                <a:lnTo>
                  <a:pt x="705173" y="1983783"/>
                </a:lnTo>
                <a:cubicBezTo>
                  <a:pt x="712922" y="1991532"/>
                  <a:pt x="722341" y="1997912"/>
                  <a:pt x="728420" y="2007030"/>
                </a:cubicBezTo>
                <a:cubicBezTo>
                  <a:pt x="733586" y="2014779"/>
                  <a:pt x="737332" y="2023692"/>
                  <a:pt x="743918" y="2030278"/>
                </a:cubicBezTo>
                <a:cubicBezTo>
                  <a:pt x="788695" y="2075055"/>
                  <a:pt x="745977" y="2011891"/>
                  <a:pt x="790413" y="2069023"/>
                </a:cubicBezTo>
                <a:cubicBezTo>
                  <a:pt x="805364" y="2088246"/>
                  <a:pt x="816123" y="2115428"/>
                  <a:pt x="836908" y="2131017"/>
                </a:cubicBezTo>
                <a:cubicBezTo>
                  <a:pt x="851809" y="2142193"/>
                  <a:pt x="864964" y="2159379"/>
                  <a:pt x="883403" y="2162013"/>
                </a:cubicBezTo>
                <a:lnTo>
                  <a:pt x="937647" y="2169762"/>
                </a:lnTo>
                <a:cubicBezTo>
                  <a:pt x="976556" y="2228128"/>
                  <a:pt x="930870" y="2153950"/>
                  <a:pt x="960895" y="2224006"/>
                </a:cubicBezTo>
                <a:cubicBezTo>
                  <a:pt x="964564" y="2232566"/>
                  <a:pt x="971227" y="2239505"/>
                  <a:pt x="976393" y="2247254"/>
                </a:cubicBezTo>
                <a:cubicBezTo>
                  <a:pt x="978976" y="2265335"/>
                  <a:pt x="979336" y="2283877"/>
                  <a:pt x="984142" y="2301498"/>
                </a:cubicBezTo>
                <a:cubicBezTo>
                  <a:pt x="993836" y="2337045"/>
                  <a:pt x="997209" y="2325581"/>
                  <a:pt x="1015139" y="2347993"/>
                </a:cubicBezTo>
                <a:cubicBezTo>
                  <a:pt x="1044660" y="2384894"/>
                  <a:pt x="1014031" y="2360169"/>
                  <a:pt x="1053884" y="2386739"/>
                </a:cubicBezTo>
                <a:cubicBezTo>
                  <a:pt x="1080456" y="2426594"/>
                  <a:pt x="1055728" y="2395961"/>
                  <a:pt x="1092630" y="2425484"/>
                </a:cubicBezTo>
                <a:cubicBezTo>
                  <a:pt x="1098335" y="2430048"/>
                  <a:pt x="1101593" y="2437716"/>
                  <a:pt x="1108128" y="2440983"/>
                </a:cubicBezTo>
                <a:cubicBezTo>
                  <a:pt x="1122740" y="2448289"/>
                  <a:pt x="1139125" y="2451315"/>
                  <a:pt x="1154623" y="2456481"/>
                </a:cubicBezTo>
                <a:lnTo>
                  <a:pt x="1177871" y="2464230"/>
                </a:lnTo>
                <a:cubicBezTo>
                  <a:pt x="1190786" y="2461647"/>
                  <a:pt x="1212832" y="2469097"/>
                  <a:pt x="1216617" y="2456481"/>
                </a:cubicBezTo>
                <a:cubicBezTo>
                  <a:pt x="1230739" y="2409408"/>
                  <a:pt x="1221097" y="2358284"/>
                  <a:pt x="1224366" y="2309247"/>
                </a:cubicBezTo>
                <a:cubicBezTo>
                  <a:pt x="1224939" y="2300654"/>
                  <a:pt x="1230383" y="2210545"/>
                  <a:pt x="1239864" y="2185261"/>
                </a:cubicBezTo>
                <a:cubicBezTo>
                  <a:pt x="1243134" y="2176541"/>
                  <a:pt x="1251197" y="2170343"/>
                  <a:pt x="1255362" y="2162013"/>
                </a:cubicBezTo>
                <a:cubicBezTo>
                  <a:pt x="1259015" y="2154707"/>
                  <a:pt x="1260529" y="2146515"/>
                  <a:pt x="1263112" y="2138766"/>
                </a:cubicBezTo>
                <a:cubicBezTo>
                  <a:pt x="1265695" y="2120685"/>
                  <a:pt x="1265085" y="2101850"/>
                  <a:pt x="1270861" y="2084522"/>
                </a:cubicBezTo>
                <a:cubicBezTo>
                  <a:pt x="1273171" y="2077591"/>
                  <a:pt x="1281795" y="2074728"/>
                  <a:pt x="1286359" y="2069023"/>
                </a:cubicBezTo>
                <a:cubicBezTo>
                  <a:pt x="1292177" y="2061751"/>
                  <a:pt x="1296691" y="2053525"/>
                  <a:pt x="1301857" y="2045776"/>
                </a:cubicBezTo>
                <a:cubicBezTo>
                  <a:pt x="1320301" y="1990446"/>
                  <a:pt x="1303763" y="2008343"/>
                  <a:pt x="1340603" y="1983783"/>
                </a:cubicBezTo>
                <a:cubicBezTo>
                  <a:pt x="1338020" y="1960535"/>
                  <a:pt x="1340251" y="1936230"/>
                  <a:pt x="1332854" y="1914040"/>
                </a:cubicBezTo>
                <a:cubicBezTo>
                  <a:pt x="1327652" y="1898435"/>
                  <a:pt x="1265666" y="1861498"/>
                  <a:pt x="1263112" y="1859796"/>
                </a:cubicBezTo>
                <a:lnTo>
                  <a:pt x="1193369" y="1813301"/>
                </a:lnTo>
                <a:cubicBezTo>
                  <a:pt x="1185620" y="1808135"/>
                  <a:pt x="1176708" y="1804388"/>
                  <a:pt x="1170122" y="1797803"/>
                </a:cubicBezTo>
                <a:cubicBezTo>
                  <a:pt x="1164956" y="1792637"/>
                  <a:pt x="1160468" y="1786689"/>
                  <a:pt x="1154623" y="1782305"/>
                </a:cubicBezTo>
                <a:cubicBezTo>
                  <a:pt x="1139722" y="1771129"/>
                  <a:pt x="1121299" y="1764479"/>
                  <a:pt x="1108128" y="1751308"/>
                </a:cubicBezTo>
                <a:cubicBezTo>
                  <a:pt x="1095213" y="1738393"/>
                  <a:pt x="1086711" y="1718338"/>
                  <a:pt x="1069383" y="1712562"/>
                </a:cubicBezTo>
                <a:lnTo>
                  <a:pt x="976393" y="1681566"/>
                </a:lnTo>
                <a:lnTo>
                  <a:pt x="953145" y="1673817"/>
                </a:lnTo>
                <a:lnTo>
                  <a:pt x="929898" y="1666067"/>
                </a:lnTo>
                <a:cubicBezTo>
                  <a:pt x="919566" y="1655735"/>
                  <a:pt x="904521" y="1648559"/>
                  <a:pt x="898901" y="1635071"/>
                </a:cubicBezTo>
                <a:cubicBezTo>
                  <a:pt x="890891" y="1615848"/>
                  <a:pt x="894319" y="1593661"/>
                  <a:pt x="891152" y="1573078"/>
                </a:cubicBezTo>
                <a:cubicBezTo>
                  <a:pt x="889149" y="1560060"/>
                  <a:pt x="885986" y="1547247"/>
                  <a:pt x="883403" y="1534332"/>
                </a:cubicBezTo>
                <a:cubicBezTo>
                  <a:pt x="885986" y="1508501"/>
                  <a:pt x="881833" y="1481069"/>
                  <a:pt x="891152" y="1456840"/>
                </a:cubicBezTo>
                <a:cubicBezTo>
                  <a:pt x="895788" y="1444786"/>
                  <a:pt x="912496" y="1442173"/>
                  <a:pt x="922149" y="1433593"/>
                </a:cubicBezTo>
                <a:cubicBezTo>
                  <a:pt x="935801" y="1421458"/>
                  <a:pt x="943567" y="1400623"/>
                  <a:pt x="960895" y="1394847"/>
                </a:cubicBezTo>
                <a:cubicBezTo>
                  <a:pt x="976393" y="1389681"/>
                  <a:pt x="991540" y="1383311"/>
                  <a:pt x="1007389" y="1379349"/>
                </a:cubicBezTo>
                <a:cubicBezTo>
                  <a:pt x="1017721" y="1376766"/>
                  <a:pt x="1028185" y="1374660"/>
                  <a:pt x="1038386" y="1371600"/>
                </a:cubicBezTo>
                <a:cubicBezTo>
                  <a:pt x="1117043" y="1348003"/>
                  <a:pt x="1053006" y="1362476"/>
                  <a:pt x="1123627" y="1348352"/>
                </a:cubicBezTo>
                <a:cubicBezTo>
                  <a:pt x="1136428" y="1349774"/>
                  <a:pt x="1193899" y="1351229"/>
                  <a:pt x="1216617" y="1363850"/>
                </a:cubicBezTo>
                <a:cubicBezTo>
                  <a:pt x="1232900" y="1372896"/>
                  <a:pt x="1247614" y="1384515"/>
                  <a:pt x="1263112" y="1394847"/>
                </a:cubicBezTo>
                <a:lnTo>
                  <a:pt x="1286359" y="1410345"/>
                </a:lnTo>
                <a:cubicBezTo>
                  <a:pt x="1294434" y="1434571"/>
                  <a:pt x="1302265" y="1464861"/>
                  <a:pt x="1325105" y="1480088"/>
                </a:cubicBezTo>
                <a:cubicBezTo>
                  <a:pt x="1332854" y="1485254"/>
                  <a:pt x="1341430" y="1489356"/>
                  <a:pt x="1348352" y="1495586"/>
                </a:cubicBezTo>
                <a:cubicBezTo>
                  <a:pt x="1367359" y="1512692"/>
                  <a:pt x="1402596" y="1549830"/>
                  <a:pt x="1402596" y="1549830"/>
                </a:cubicBezTo>
                <a:cubicBezTo>
                  <a:pt x="1405179" y="1557579"/>
                  <a:pt x="1418270" y="1571097"/>
                  <a:pt x="1410345" y="1573078"/>
                </a:cubicBezTo>
                <a:cubicBezTo>
                  <a:pt x="1367671" y="1583747"/>
                  <a:pt x="1321821" y="1572597"/>
                  <a:pt x="1278610" y="1580827"/>
                </a:cubicBezTo>
                <a:cubicBezTo>
                  <a:pt x="1264524" y="1583510"/>
                  <a:pt x="1212165" y="1639522"/>
                  <a:pt x="1208867" y="1642820"/>
                </a:cubicBezTo>
                <a:lnTo>
                  <a:pt x="1154623" y="1697064"/>
                </a:lnTo>
                <a:cubicBezTo>
                  <a:pt x="1146874" y="1704813"/>
                  <a:pt x="1140494" y="1714232"/>
                  <a:pt x="1131376" y="1720311"/>
                </a:cubicBezTo>
                <a:cubicBezTo>
                  <a:pt x="1123627" y="1725477"/>
                  <a:pt x="1115137" y="1729677"/>
                  <a:pt x="1108128" y="1735810"/>
                </a:cubicBezTo>
                <a:cubicBezTo>
                  <a:pt x="1094382" y="1747838"/>
                  <a:pt x="1082298" y="1761641"/>
                  <a:pt x="1069383" y="1774556"/>
                </a:cubicBezTo>
                <a:lnTo>
                  <a:pt x="1053884" y="1790054"/>
                </a:lnTo>
                <a:cubicBezTo>
                  <a:pt x="1046135" y="1797803"/>
                  <a:pt x="1039755" y="1807222"/>
                  <a:pt x="1030637" y="1813301"/>
                </a:cubicBezTo>
                <a:cubicBezTo>
                  <a:pt x="972914" y="1851784"/>
                  <a:pt x="1043810" y="1802324"/>
                  <a:pt x="984142" y="1852047"/>
                </a:cubicBezTo>
                <a:cubicBezTo>
                  <a:pt x="976987" y="1858009"/>
                  <a:pt x="968167" y="1861727"/>
                  <a:pt x="960895" y="1867545"/>
                </a:cubicBezTo>
                <a:cubicBezTo>
                  <a:pt x="922545" y="1898225"/>
                  <a:pt x="970182" y="1866008"/>
                  <a:pt x="929898" y="1906291"/>
                </a:cubicBezTo>
                <a:cubicBezTo>
                  <a:pt x="889618" y="1946570"/>
                  <a:pt x="921828" y="1898942"/>
                  <a:pt x="891152" y="1937288"/>
                </a:cubicBezTo>
                <a:cubicBezTo>
                  <a:pt x="866771" y="1967765"/>
                  <a:pt x="885539" y="1956172"/>
                  <a:pt x="852406" y="1983783"/>
                </a:cubicBezTo>
                <a:cubicBezTo>
                  <a:pt x="845251" y="1989745"/>
                  <a:pt x="836314" y="1993319"/>
                  <a:pt x="829159" y="1999281"/>
                </a:cubicBezTo>
                <a:cubicBezTo>
                  <a:pt x="820740" y="2006297"/>
                  <a:pt x="815492" y="2017206"/>
                  <a:pt x="805912" y="2022528"/>
                </a:cubicBezTo>
                <a:cubicBezTo>
                  <a:pt x="774593" y="2039928"/>
                  <a:pt x="746600" y="2038292"/>
                  <a:pt x="712922" y="2045776"/>
                </a:cubicBezTo>
                <a:cubicBezTo>
                  <a:pt x="704948" y="2047548"/>
                  <a:pt x="697555" y="2051376"/>
                  <a:pt x="689674" y="2053525"/>
                </a:cubicBezTo>
                <a:cubicBezTo>
                  <a:pt x="669124" y="2059129"/>
                  <a:pt x="627681" y="2069023"/>
                  <a:pt x="627681" y="2069023"/>
                </a:cubicBezTo>
                <a:cubicBezTo>
                  <a:pt x="567615" y="2062349"/>
                  <a:pt x="563376" y="2079898"/>
                  <a:pt x="542440" y="2038027"/>
                </a:cubicBezTo>
                <a:cubicBezTo>
                  <a:pt x="538787" y="2030721"/>
                  <a:pt x="537274" y="2022528"/>
                  <a:pt x="534691" y="2014779"/>
                </a:cubicBezTo>
                <a:cubicBezTo>
                  <a:pt x="549633" y="1955010"/>
                  <a:pt x="546340" y="1982067"/>
                  <a:pt x="534691" y="1883044"/>
                </a:cubicBezTo>
                <a:cubicBezTo>
                  <a:pt x="533447" y="1872467"/>
                  <a:pt x="531267" y="1861779"/>
                  <a:pt x="526942" y="1852047"/>
                </a:cubicBezTo>
                <a:cubicBezTo>
                  <a:pt x="520825" y="1838283"/>
                  <a:pt x="511444" y="1826216"/>
                  <a:pt x="503695" y="1813301"/>
                </a:cubicBezTo>
                <a:cubicBezTo>
                  <a:pt x="501112" y="1802969"/>
                  <a:pt x="500140" y="1792094"/>
                  <a:pt x="495945" y="1782305"/>
                </a:cubicBezTo>
                <a:cubicBezTo>
                  <a:pt x="492276" y="1773745"/>
                  <a:pt x="481705" y="1768285"/>
                  <a:pt x="480447" y="1759057"/>
                </a:cubicBezTo>
                <a:cubicBezTo>
                  <a:pt x="473807" y="1710362"/>
                  <a:pt x="476328" y="1660835"/>
                  <a:pt x="472698" y="1611823"/>
                </a:cubicBezTo>
                <a:cubicBezTo>
                  <a:pt x="471160" y="1591055"/>
                  <a:pt x="467129" y="1570541"/>
                  <a:pt x="464949" y="1549830"/>
                </a:cubicBezTo>
                <a:cubicBezTo>
                  <a:pt x="464085" y="1541623"/>
                  <a:pt x="457316" y="1441691"/>
                  <a:pt x="449450" y="1418094"/>
                </a:cubicBezTo>
                <a:cubicBezTo>
                  <a:pt x="443037" y="1398854"/>
                  <a:pt x="422695" y="1385987"/>
                  <a:pt x="410705" y="1371600"/>
                </a:cubicBezTo>
                <a:cubicBezTo>
                  <a:pt x="359040" y="1309602"/>
                  <a:pt x="433954" y="1384518"/>
                  <a:pt x="371959" y="1332854"/>
                </a:cubicBezTo>
                <a:cubicBezTo>
                  <a:pt x="333261" y="1300605"/>
                  <a:pt x="366320" y="1315475"/>
                  <a:pt x="325464" y="1301857"/>
                </a:cubicBezTo>
                <a:cubicBezTo>
                  <a:pt x="303215" y="1272191"/>
                  <a:pt x="300901" y="1272956"/>
                  <a:pt x="286718" y="1239864"/>
                </a:cubicBezTo>
                <a:cubicBezTo>
                  <a:pt x="276090" y="1215067"/>
                  <a:pt x="278496" y="1206978"/>
                  <a:pt x="271220" y="1177871"/>
                </a:cubicBezTo>
                <a:cubicBezTo>
                  <a:pt x="269239" y="1169946"/>
                  <a:pt x="266054" y="1162372"/>
                  <a:pt x="263471" y="1154623"/>
                </a:cubicBezTo>
                <a:cubicBezTo>
                  <a:pt x="279277" y="1075593"/>
                  <a:pt x="256147" y="1153988"/>
                  <a:pt x="302217" y="1084881"/>
                </a:cubicBezTo>
                <a:cubicBezTo>
                  <a:pt x="317780" y="1061535"/>
                  <a:pt x="321416" y="1058163"/>
                  <a:pt x="333213" y="1030637"/>
                </a:cubicBezTo>
                <a:cubicBezTo>
                  <a:pt x="345101" y="1002897"/>
                  <a:pt x="333550" y="1010983"/>
                  <a:pt x="356461" y="991891"/>
                </a:cubicBezTo>
                <a:cubicBezTo>
                  <a:pt x="398629" y="956752"/>
                  <a:pt x="391204" y="967395"/>
                  <a:pt x="457200" y="945396"/>
                </a:cubicBezTo>
                <a:cubicBezTo>
                  <a:pt x="521350" y="924013"/>
                  <a:pt x="421120" y="956355"/>
                  <a:pt x="557939" y="922149"/>
                </a:cubicBezTo>
                <a:cubicBezTo>
                  <a:pt x="627856" y="904669"/>
                  <a:pt x="599725" y="913386"/>
                  <a:pt x="643179" y="898901"/>
                </a:cubicBezTo>
                <a:lnTo>
                  <a:pt x="681925" y="860156"/>
                </a:lnTo>
                <a:cubicBezTo>
                  <a:pt x="687091" y="854990"/>
                  <a:pt x="690492" y="846967"/>
                  <a:pt x="697423" y="844657"/>
                </a:cubicBezTo>
                <a:cubicBezTo>
                  <a:pt x="792989" y="812802"/>
                  <a:pt x="727602" y="829975"/>
                  <a:pt x="898901" y="821410"/>
                </a:cubicBezTo>
                <a:cubicBezTo>
                  <a:pt x="914399" y="816244"/>
                  <a:pt x="929159" y="804107"/>
                  <a:pt x="945396" y="805911"/>
                </a:cubicBezTo>
                <a:cubicBezTo>
                  <a:pt x="1028229" y="815116"/>
                  <a:pt x="992202" y="809074"/>
                  <a:pt x="1053884" y="821410"/>
                </a:cubicBezTo>
                <a:cubicBezTo>
                  <a:pt x="1169242" y="808593"/>
                  <a:pt x="1114275" y="837883"/>
                  <a:pt x="1131376" y="689674"/>
                </a:cubicBezTo>
                <a:cubicBezTo>
                  <a:pt x="1134395" y="663506"/>
                  <a:pt x="1146874" y="612183"/>
                  <a:pt x="1146874" y="612183"/>
                </a:cubicBezTo>
                <a:cubicBezTo>
                  <a:pt x="1149457" y="576020"/>
                  <a:pt x="1150387" y="539701"/>
                  <a:pt x="1154623" y="503694"/>
                </a:cubicBezTo>
                <a:cubicBezTo>
                  <a:pt x="1155577" y="495582"/>
                  <a:pt x="1158406" y="487587"/>
                  <a:pt x="1162373" y="480447"/>
                </a:cubicBezTo>
                <a:cubicBezTo>
                  <a:pt x="1182453" y="444303"/>
                  <a:pt x="1194729" y="434224"/>
                  <a:pt x="1216617" y="402956"/>
                </a:cubicBezTo>
                <a:cubicBezTo>
                  <a:pt x="1227299" y="387697"/>
                  <a:pt x="1234442" y="369632"/>
                  <a:pt x="1247613" y="356461"/>
                </a:cubicBezTo>
                <a:cubicBezTo>
                  <a:pt x="1260528" y="343546"/>
                  <a:pt x="1276228" y="332913"/>
                  <a:pt x="1286359" y="317715"/>
                </a:cubicBezTo>
                <a:cubicBezTo>
                  <a:pt x="1334053" y="246171"/>
                  <a:pt x="1273194" y="334170"/>
                  <a:pt x="1317356" y="278969"/>
                </a:cubicBezTo>
                <a:cubicBezTo>
                  <a:pt x="1323174" y="271697"/>
                  <a:pt x="1326721" y="262731"/>
                  <a:pt x="1332854" y="255722"/>
                </a:cubicBezTo>
                <a:cubicBezTo>
                  <a:pt x="1344882" y="241976"/>
                  <a:pt x="1361469" y="232174"/>
                  <a:pt x="1371600" y="216976"/>
                </a:cubicBezTo>
                <a:cubicBezTo>
                  <a:pt x="1376766" y="209227"/>
                  <a:pt x="1380965" y="200737"/>
                  <a:pt x="1387098" y="193728"/>
                </a:cubicBezTo>
                <a:cubicBezTo>
                  <a:pt x="1399125" y="179982"/>
                  <a:pt x="1415713" y="170180"/>
                  <a:pt x="1425844" y="154983"/>
                </a:cubicBezTo>
                <a:cubicBezTo>
                  <a:pt x="1431010" y="147234"/>
                  <a:pt x="1435209" y="138744"/>
                  <a:pt x="1441342" y="131735"/>
                </a:cubicBezTo>
                <a:cubicBezTo>
                  <a:pt x="1453370" y="117989"/>
                  <a:pt x="1467173" y="105904"/>
                  <a:pt x="1480088" y="92989"/>
                </a:cubicBezTo>
                <a:lnTo>
                  <a:pt x="1503335" y="69742"/>
                </a:lnTo>
                <a:cubicBezTo>
                  <a:pt x="1508501" y="64576"/>
                  <a:pt x="1514781" y="60323"/>
                  <a:pt x="1518834" y="54244"/>
                </a:cubicBezTo>
                <a:cubicBezTo>
                  <a:pt x="1524000" y="46495"/>
                  <a:pt x="1527060" y="36814"/>
                  <a:pt x="1534332" y="30996"/>
                </a:cubicBezTo>
                <a:cubicBezTo>
                  <a:pt x="1540710" y="25893"/>
                  <a:pt x="1549830" y="25830"/>
                  <a:pt x="1557579" y="23247"/>
                </a:cubicBezTo>
                <a:cubicBezTo>
                  <a:pt x="1562745" y="33579"/>
                  <a:pt x="1567347" y="44214"/>
                  <a:pt x="1573078" y="54244"/>
                </a:cubicBezTo>
                <a:cubicBezTo>
                  <a:pt x="1585415" y="75834"/>
                  <a:pt x="1604665" y="97603"/>
                  <a:pt x="1619573" y="116237"/>
                </a:cubicBezTo>
                <a:cubicBezTo>
                  <a:pt x="1622156" y="126569"/>
                  <a:pt x="1624396" y="136993"/>
                  <a:pt x="1627322" y="147233"/>
                </a:cubicBezTo>
                <a:cubicBezTo>
                  <a:pt x="1632435" y="165128"/>
                  <a:pt x="1644017" y="194486"/>
                  <a:pt x="1650569" y="209227"/>
                </a:cubicBezTo>
                <a:cubicBezTo>
                  <a:pt x="1676107" y="266689"/>
                  <a:pt x="1657897" y="215716"/>
                  <a:pt x="1673817" y="263471"/>
                </a:cubicBezTo>
                <a:cubicBezTo>
                  <a:pt x="1688407" y="365603"/>
                  <a:pt x="1690429" y="356399"/>
                  <a:pt x="1673817" y="511444"/>
                </a:cubicBezTo>
                <a:cubicBezTo>
                  <a:pt x="1672825" y="520704"/>
                  <a:pt x="1663484" y="526942"/>
                  <a:pt x="1658318" y="534691"/>
                </a:cubicBezTo>
                <a:cubicBezTo>
                  <a:pt x="1639738" y="590432"/>
                  <a:pt x="1662280" y="520823"/>
                  <a:pt x="1642820" y="588935"/>
                </a:cubicBezTo>
                <a:cubicBezTo>
                  <a:pt x="1640576" y="596789"/>
                  <a:pt x="1637315" y="604329"/>
                  <a:pt x="1635071" y="612183"/>
                </a:cubicBezTo>
                <a:cubicBezTo>
                  <a:pt x="1632145" y="622423"/>
                  <a:pt x="1630382" y="632978"/>
                  <a:pt x="1627322" y="643179"/>
                </a:cubicBezTo>
                <a:cubicBezTo>
                  <a:pt x="1622628" y="658827"/>
                  <a:pt x="1615785" y="673825"/>
                  <a:pt x="1611823" y="689674"/>
                </a:cubicBezTo>
                <a:cubicBezTo>
                  <a:pt x="1601815" y="729706"/>
                  <a:pt x="1609982" y="711809"/>
                  <a:pt x="1588576" y="743918"/>
                </a:cubicBezTo>
                <a:cubicBezTo>
                  <a:pt x="1583410" y="759416"/>
                  <a:pt x="1577772" y="774765"/>
                  <a:pt x="1573078" y="790413"/>
                </a:cubicBezTo>
                <a:cubicBezTo>
                  <a:pt x="1570018" y="800614"/>
                  <a:pt x="1569523" y="811621"/>
                  <a:pt x="1565328" y="821410"/>
                </a:cubicBezTo>
                <a:cubicBezTo>
                  <a:pt x="1554321" y="847093"/>
                  <a:pt x="1549713" y="840929"/>
                  <a:pt x="1534332" y="860156"/>
                </a:cubicBezTo>
                <a:cubicBezTo>
                  <a:pt x="1501012" y="901807"/>
                  <a:pt x="1539202" y="865333"/>
                  <a:pt x="1495586" y="914400"/>
                </a:cubicBezTo>
                <a:cubicBezTo>
                  <a:pt x="1483451" y="928051"/>
                  <a:pt x="1469755" y="940230"/>
                  <a:pt x="1456840" y="953145"/>
                </a:cubicBezTo>
                <a:cubicBezTo>
                  <a:pt x="1451674" y="958311"/>
                  <a:pt x="1445395" y="962565"/>
                  <a:pt x="1441342" y="968644"/>
                </a:cubicBezTo>
                <a:cubicBezTo>
                  <a:pt x="1436176" y="976393"/>
                  <a:pt x="1432429" y="985306"/>
                  <a:pt x="1425844" y="991891"/>
                </a:cubicBezTo>
                <a:cubicBezTo>
                  <a:pt x="1407892" y="1009842"/>
                  <a:pt x="1386046" y="1011790"/>
                  <a:pt x="1363850" y="1022888"/>
                </a:cubicBezTo>
                <a:cubicBezTo>
                  <a:pt x="1355520" y="1027053"/>
                  <a:pt x="1348689" y="1033765"/>
                  <a:pt x="1340603" y="1038386"/>
                </a:cubicBezTo>
                <a:cubicBezTo>
                  <a:pt x="1313792" y="1053706"/>
                  <a:pt x="1312439" y="1052940"/>
                  <a:pt x="1286359" y="1061633"/>
                </a:cubicBezTo>
                <a:cubicBezTo>
                  <a:pt x="1267999" y="1079994"/>
                  <a:pt x="1250658" y="1099363"/>
                  <a:pt x="1224366" y="1108128"/>
                </a:cubicBezTo>
                <a:cubicBezTo>
                  <a:pt x="1216617" y="1110711"/>
                  <a:pt x="1208259" y="1111911"/>
                  <a:pt x="1201118" y="1115878"/>
                </a:cubicBezTo>
                <a:cubicBezTo>
                  <a:pt x="1201113" y="1115881"/>
                  <a:pt x="1143002" y="1154621"/>
                  <a:pt x="1131376" y="1162372"/>
                </a:cubicBezTo>
                <a:cubicBezTo>
                  <a:pt x="1123627" y="1167538"/>
                  <a:pt x="1114714" y="1171285"/>
                  <a:pt x="1108128" y="1177871"/>
                </a:cubicBezTo>
                <a:cubicBezTo>
                  <a:pt x="1070546" y="1215453"/>
                  <a:pt x="1089290" y="1200762"/>
                  <a:pt x="1053884" y="1224366"/>
                </a:cubicBezTo>
                <a:cubicBezTo>
                  <a:pt x="1048718" y="1232115"/>
                  <a:pt x="1044519" y="1240604"/>
                  <a:pt x="1038386" y="1247613"/>
                </a:cubicBezTo>
                <a:cubicBezTo>
                  <a:pt x="974923" y="1320143"/>
                  <a:pt x="1019017" y="1257294"/>
                  <a:pt x="984142" y="1309606"/>
                </a:cubicBezTo>
                <a:cubicBezTo>
                  <a:pt x="981559" y="1317355"/>
                  <a:pt x="976393" y="1324686"/>
                  <a:pt x="976393" y="1332854"/>
                </a:cubicBezTo>
                <a:cubicBezTo>
                  <a:pt x="976393" y="1365944"/>
                  <a:pt x="997246" y="1358779"/>
                  <a:pt x="1022888" y="1371600"/>
                </a:cubicBezTo>
                <a:cubicBezTo>
                  <a:pt x="1031218" y="1375765"/>
                  <a:pt x="1037625" y="1383316"/>
                  <a:pt x="1046135" y="1387098"/>
                </a:cubicBezTo>
                <a:cubicBezTo>
                  <a:pt x="1061064" y="1393733"/>
                  <a:pt x="1077132" y="1397430"/>
                  <a:pt x="1092630" y="1402596"/>
                </a:cubicBezTo>
                <a:lnTo>
                  <a:pt x="1115878" y="1410345"/>
                </a:lnTo>
                <a:cubicBezTo>
                  <a:pt x="1136288" y="1409069"/>
                  <a:pt x="1270400" y="1393542"/>
                  <a:pt x="1309606" y="1410345"/>
                </a:cubicBezTo>
                <a:cubicBezTo>
                  <a:pt x="1326394" y="1417540"/>
                  <a:pt x="1335437" y="1436176"/>
                  <a:pt x="1348352" y="1449091"/>
                </a:cubicBezTo>
                <a:cubicBezTo>
                  <a:pt x="1356101" y="1456840"/>
                  <a:pt x="1366699" y="1462537"/>
                  <a:pt x="1371600" y="1472339"/>
                </a:cubicBezTo>
                <a:cubicBezTo>
                  <a:pt x="1376766" y="1482671"/>
                  <a:pt x="1380006" y="1494217"/>
                  <a:pt x="1387098" y="1503335"/>
                </a:cubicBezTo>
                <a:cubicBezTo>
                  <a:pt x="1398312" y="1517753"/>
                  <a:pt x="1412929" y="1529166"/>
                  <a:pt x="1425844" y="1542081"/>
                </a:cubicBezTo>
                <a:cubicBezTo>
                  <a:pt x="1433593" y="1549830"/>
                  <a:pt x="1439973" y="1559249"/>
                  <a:pt x="1449091" y="1565328"/>
                </a:cubicBezTo>
                <a:cubicBezTo>
                  <a:pt x="1456840" y="1570494"/>
                  <a:pt x="1465184" y="1574865"/>
                  <a:pt x="1472339" y="1580827"/>
                </a:cubicBezTo>
                <a:cubicBezTo>
                  <a:pt x="1480758" y="1587843"/>
                  <a:pt x="1487167" y="1597058"/>
                  <a:pt x="1495586" y="1604074"/>
                </a:cubicBezTo>
                <a:cubicBezTo>
                  <a:pt x="1554228" y="1652941"/>
                  <a:pt x="1489252" y="1589988"/>
                  <a:pt x="1534332" y="1635071"/>
                </a:cubicBezTo>
                <a:cubicBezTo>
                  <a:pt x="1512381" y="1700924"/>
                  <a:pt x="1542995" y="1620632"/>
                  <a:pt x="1511084" y="1673817"/>
                </a:cubicBezTo>
                <a:cubicBezTo>
                  <a:pt x="1503753" y="1686035"/>
                  <a:pt x="1497547" y="1726987"/>
                  <a:pt x="1495586" y="1735810"/>
                </a:cubicBezTo>
                <a:cubicBezTo>
                  <a:pt x="1483476" y="1790308"/>
                  <a:pt x="1493030" y="1744755"/>
                  <a:pt x="1480088" y="1790054"/>
                </a:cubicBezTo>
                <a:cubicBezTo>
                  <a:pt x="1477162" y="1800294"/>
                  <a:pt x="1474649" y="1810654"/>
                  <a:pt x="1472339" y="1821050"/>
                </a:cubicBezTo>
                <a:cubicBezTo>
                  <a:pt x="1463271" y="1861852"/>
                  <a:pt x="1463311" y="1868743"/>
                  <a:pt x="1456840" y="1914040"/>
                </a:cubicBezTo>
                <a:cubicBezTo>
                  <a:pt x="1454257" y="1994115"/>
                  <a:pt x="1453302" y="2074258"/>
                  <a:pt x="1449091" y="2154264"/>
                </a:cubicBezTo>
                <a:cubicBezTo>
                  <a:pt x="1448131" y="2172504"/>
                  <a:pt x="1449510" y="2192171"/>
                  <a:pt x="1441342" y="2208508"/>
                </a:cubicBezTo>
                <a:cubicBezTo>
                  <a:pt x="1423533" y="2244125"/>
                  <a:pt x="1407978" y="2245460"/>
                  <a:pt x="1379349" y="2255003"/>
                </a:cubicBezTo>
                <a:cubicBezTo>
                  <a:pt x="1348352" y="2252420"/>
                  <a:pt x="1315690" y="2257606"/>
                  <a:pt x="1286359" y="2247254"/>
                </a:cubicBezTo>
                <a:cubicBezTo>
                  <a:pt x="1269135" y="2241175"/>
                  <a:pt x="1261749" y="2220074"/>
                  <a:pt x="1247613" y="2208508"/>
                </a:cubicBezTo>
                <a:cubicBezTo>
                  <a:pt x="1219212" y="2185271"/>
                  <a:pt x="1203695" y="2181380"/>
                  <a:pt x="1177871" y="2162013"/>
                </a:cubicBezTo>
                <a:cubicBezTo>
                  <a:pt x="1167539" y="2154264"/>
                  <a:pt x="1157384" y="2146273"/>
                  <a:pt x="1146874" y="2138766"/>
                </a:cubicBezTo>
                <a:cubicBezTo>
                  <a:pt x="1139295" y="2133353"/>
                  <a:pt x="1130899" y="2129085"/>
                  <a:pt x="1123627" y="2123267"/>
                </a:cubicBezTo>
                <a:cubicBezTo>
                  <a:pt x="1068428" y="2079108"/>
                  <a:pt x="1156418" y="2139962"/>
                  <a:pt x="1084881" y="2092271"/>
                </a:cubicBezTo>
                <a:cubicBezTo>
                  <a:pt x="1077132" y="2081939"/>
                  <a:pt x="1069141" y="2071784"/>
                  <a:pt x="1061634" y="2061274"/>
                </a:cubicBezTo>
                <a:cubicBezTo>
                  <a:pt x="1004978" y="1981956"/>
                  <a:pt x="1098863" y="2108333"/>
                  <a:pt x="1022888" y="2007030"/>
                </a:cubicBezTo>
                <a:cubicBezTo>
                  <a:pt x="1017722" y="1991532"/>
                  <a:pt x="1016451" y="1974128"/>
                  <a:pt x="1007389" y="1960535"/>
                </a:cubicBezTo>
                <a:cubicBezTo>
                  <a:pt x="994541" y="1941263"/>
                  <a:pt x="984820" y="1928765"/>
                  <a:pt x="976393" y="1906291"/>
                </a:cubicBezTo>
                <a:cubicBezTo>
                  <a:pt x="972654" y="1896319"/>
                  <a:pt x="971570" y="1885535"/>
                  <a:pt x="968644" y="1875294"/>
                </a:cubicBezTo>
                <a:cubicBezTo>
                  <a:pt x="953382" y="1821875"/>
                  <a:pt x="967133" y="1889469"/>
                  <a:pt x="953145" y="1805552"/>
                </a:cubicBezTo>
                <a:cubicBezTo>
                  <a:pt x="965930" y="1549879"/>
                  <a:pt x="943807" y="1714252"/>
                  <a:pt x="968644" y="1627322"/>
                </a:cubicBezTo>
                <a:cubicBezTo>
                  <a:pt x="971570" y="1617081"/>
                  <a:pt x="971630" y="1605851"/>
                  <a:pt x="976393" y="1596325"/>
                </a:cubicBezTo>
                <a:cubicBezTo>
                  <a:pt x="982169" y="1584773"/>
                  <a:pt x="991891" y="1575660"/>
                  <a:pt x="999640" y="1565328"/>
                </a:cubicBezTo>
                <a:cubicBezTo>
                  <a:pt x="1025679" y="1487212"/>
                  <a:pt x="985952" y="1608374"/>
                  <a:pt x="1015139" y="1511084"/>
                </a:cubicBezTo>
                <a:cubicBezTo>
                  <a:pt x="1019833" y="1495436"/>
                  <a:pt x="1026675" y="1480438"/>
                  <a:pt x="1030637" y="1464589"/>
                </a:cubicBezTo>
                <a:cubicBezTo>
                  <a:pt x="1054861" y="1367693"/>
                  <a:pt x="1023902" y="1488163"/>
                  <a:pt x="1046135" y="1410345"/>
                </a:cubicBezTo>
                <a:cubicBezTo>
                  <a:pt x="1049061" y="1400105"/>
                  <a:pt x="1050824" y="1389550"/>
                  <a:pt x="1053884" y="1379349"/>
                </a:cubicBezTo>
                <a:cubicBezTo>
                  <a:pt x="1058578" y="1363701"/>
                  <a:pt x="1064689" y="1348502"/>
                  <a:pt x="1069383" y="1332854"/>
                </a:cubicBezTo>
                <a:cubicBezTo>
                  <a:pt x="1072443" y="1322653"/>
                  <a:pt x="1074206" y="1312098"/>
                  <a:pt x="1077132" y="1301857"/>
                </a:cubicBezTo>
                <a:cubicBezTo>
                  <a:pt x="1079376" y="1294003"/>
                  <a:pt x="1082637" y="1286464"/>
                  <a:pt x="1084881" y="1278610"/>
                </a:cubicBezTo>
                <a:cubicBezTo>
                  <a:pt x="1087807" y="1268369"/>
                  <a:pt x="1089570" y="1257814"/>
                  <a:pt x="1092630" y="1247613"/>
                </a:cubicBezTo>
                <a:cubicBezTo>
                  <a:pt x="1097324" y="1231965"/>
                  <a:pt x="1104165" y="1216967"/>
                  <a:pt x="1108128" y="1201118"/>
                </a:cubicBezTo>
                <a:cubicBezTo>
                  <a:pt x="1110711" y="1190786"/>
                  <a:pt x="1111553" y="1179854"/>
                  <a:pt x="1115878" y="1170122"/>
                </a:cubicBezTo>
                <a:cubicBezTo>
                  <a:pt x="1121995" y="1156359"/>
                  <a:pt x="1131376" y="1144291"/>
                  <a:pt x="1139125" y="1131376"/>
                </a:cubicBezTo>
                <a:cubicBezTo>
                  <a:pt x="1155253" y="1066862"/>
                  <a:pt x="1135614" y="1130649"/>
                  <a:pt x="1162373" y="1077132"/>
                </a:cubicBezTo>
                <a:cubicBezTo>
                  <a:pt x="1194460" y="1012959"/>
                  <a:pt x="1141200" y="1097268"/>
                  <a:pt x="1185620" y="1030637"/>
                </a:cubicBezTo>
                <a:cubicBezTo>
                  <a:pt x="1190786" y="1015139"/>
                  <a:pt x="1192056" y="997735"/>
                  <a:pt x="1201118" y="984142"/>
                </a:cubicBezTo>
                <a:cubicBezTo>
                  <a:pt x="1222009" y="952806"/>
                  <a:pt x="1232643" y="945690"/>
                  <a:pt x="1239864" y="914400"/>
                </a:cubicBezTo>
                <a:cubicBezTo>
                  <a:pt x="1260181" y="826358"/>
                  <a:pt x="1235795" y="856473"/>
                  <a:pt x="1270861" y="821410"/>
                </a:cubicBezTo>
                <a:cubicBezTo>
                  <a:pt x="1292250" y="757242"/>
                  <a:pt x="1277296" y="788510"/>
                  <a:pt x="1317356" y="728420"/>
                </a:cubicBezTo>
                <a:lnTo>
                  <a:pt x="1348352" y="681925"/>
                </a:lnTo>
                <a:cubicBezTo>
                  <a:pt x="1361267" y="669010"/>
                  <a:pt x="1376966" y="658376"/>
                  <a:pt x="1387098" y="643179"/>
                </a:cubicBezTo>
                <a:cubicBezTo>
                  <a:pt x="1407127" y="613135"/>
                  <a:pt x="1393761" y="622877"/>
                  <a:pt x="1425844" y="612183"/>
                </a:cubicBezTo>
                <a:cubicBezTo>
                  <a:pt x="1438120" y="599906"/>
                  <a:pt x="1449091" y="593555"/>
                  <a:pt x="1449091" y="573437"/>
                </a:cubicBezTo>
                <a:cubicBezTo>
                  <a:pt x="1449091" y="567661"/>
                  <a:pt x="1443925" y="563105"/>
                  <a:pt x="1441342" y="557939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7136" tIns="68568" rIns="137136" bIns="68568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0725" y="9377921"/>
            <a:ext cx="10796707" cy="1338830"/>
          </a:xfrm>
          <a:prstGeom prst="rect">
            <a:avLst/>
          </a:prstGeom>
          <a:noFill/>
        </p:spPr>
        <p:txBody>
          <a:bodyPr wrap="none" lIns="137136" tIns="68568" rIns="137136" bIns="68568" rtlCol="0">
            <a:spAutoFit/>
          </a:bodyPr>
          <a:lstStyle/>
          <a:p>
            <a:r>
              <a:rPr lang="en-US" dirty="0" smtClean="0"/>
              <a:t>Crystalline       Semi crystalline         Amorphous</a:t>
            </a:r>
          </a:p>
          <a:p>
            <a:r>
              <a:rPr lang="en-US" dirty="0" smtClean="0"/>
              <a:t>Long range order                     short range order only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88829" y="11061823"/>
            <a:ext cx="12631478" cy="3139320"/>
          </a:xfrm>
          <a:prstGeom prst="rect">
            <a:avLst/>
          </a:prstGeom>
        </p:spPr>
        <p:txBody>
          <a:bodyPr wrap="square" lIns="137136" tIns="68568" rIns="137136" bIns="68568">
            <a:spAutoFit/>
          </a:bodyPr>
          <a:lstStyle/>
          <a:p>
            <a:pPr algn="just"/>
            <a:r>
              <a:rPr lang="en-US" dirty="0" smtClean="0"/>
              <a:t>“</a:t>
            </a:r>
            <a:r>
              <a:rPr lang="en-US" dirty="0"/>
              <a:t>For most crystallographers it is long-range order that sets crystals apart from glasses and amorphous solids. But condensed-matter physicists have recognized that there is a structural continuum between ideal crystals and amorphous </a:t>
            </a:r>
            <a:r>
              <a:rPr lang="en-US" dirty="0" smtClean="0"/>
              <a:t>solids.” </a:t>
            </a:r>
            <a:r>
              <a:rPr lang="en-US" dirty="0"/>
              <a:t>.   </a:t>
            </a:r>
            <a:r>
              <a:rPr lang="en-US" dirty="0" err="1"/>
              <a:t>Gautam</a:t>
            </a:r>
            <a:r>
              <a:rPr lang="en-US" dirty="0"/>
              <a:t> </a:t>
            </a:r>
            <a:r>
              <a:rPr lang="en-US" dirty="0" err="1" smtClean="0"/>
              <a:t>Desiraju</a:t>
            </a:r>
            <a:r>
              <a:rPr lang="en-US" dirty="0" smtClean="0"/>
              <a:t> : Nature 2013</a:t>
            </a:r>
            <a:endParaRPr lang="en-US" dirty="0"/>
          </a:p>
        </p:txBody>
      </p:sp>
      <p:sp>
        <p:nvSpPr>
          <p:cNvPr id="332" name="Rectangle 22"/>
          <p:cNvSpPr>
            <a:spLocks noChangeArrowheads="1"/>
          </p:cNvSpPr>
          <p:nvPr/>
        </p:nvSpPr>
        <p:spPr bwMode="auto">
          <a:xfrm>
            <a:off x="1041742" y="3238471"/>
            <a:ext cx="12795720" cy="55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6642" tIns="53318" rIns="106642" bIns="53318">
            <a:spAutoFit/>
          </a:bodyPr>
          <a:lstStyle/>
          <a:p>
            <a:pPr algn="just" defTabSz="1066627"/>
            <a:r>
              <a:rPr lang="en-US" sz="2900" b="1" dirty="0">
                <a:latin typeface="Verdana" pitchFamily="34" charset="0"/>
              </a:rPr>
              <a:t>The Solid State </a:t>
            </a:r>
            <a:endParaRPr lang="en-US" sz="2900" dirty="0"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159" y="15578287"/>
            <a:ext cx="12790968" cy="3139320"/>
          </a:xfrm>
          <a:prstGeom prst="rect">
            <a:avLst/>
          </a:prstGeom>
        </p:spPr>
        <p:txBody>
          <a:bodyPr wrap="square" lIns="137136" tIns="68568" rIns="137136" bIns="68568">
            <a:spAutoFit/>
          </a:bodyPr>
          <a:lstStyle/>
          <a:p>
            <a:pPr marL="685690" indent="-685690">
              <a:buFont typeface="Arial" panose="020B0604020202020204" pitchFamily="34" charset="0"/>
              <a:buChar char="•"/>
            </a:pPr>
            <a:r>
              <a:rPr lang="en-US" dirty="0" smtClean="0"/>
              <a:t>Collision </a:t>
            </a:r>
            <a:r>
              <a:rPr lang="en-US" dirty="0"/>
              <a:t>of the </a:t>
            </a:r>
            <a:r>
              <a:rPr lang="en-US" dirty="0" smtClean="0"/>
              <a:t>X-ray photon </a:t>
            </a:r>
            <a:r>
              <a:rPr lang="en-US" dirty="0"/>
              <a:t>with a charged particle causes the component of the particle to oscillate with the same frequency. </a:t>
            </a:r>
          </a:p>
          <a:p>
            <a:pPr marL="685690" indent="-685690">
              <a:buFont typeface="Arial" panose="020B0604020202020204" pitchFamily="34" charset="0"/>
              <a:buChar char="•"/>
            </a:pPr>
            <a:r>
              <a:rPr lang="en-US" dirty="0"/>
              <a:t>The oscillating particle returns to the resting state by emitting a photon that travels outward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15622" y="22016877"/>
                <a:ext cx="11748818" cy="8227293"/>
              </a:xfrm>
              <a:prstGeom prst="rect">
                <a:avLst/>
              </a:prstGeom>
            </p:spPr>
            <p:txBody>
              <a:bodyPr wrap="square" lIns="137136" tIns="68568" rIns="137136" bIns="68568">
                <a:spAutoFit/>
              </a:bodyPr>
              <a:lstStyle/>
              <a:p>
                <a:pPr marL="514267" indent="-514267"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3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4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sz="43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𝒊</m:t>
                        </m:r>
                        <m:r>
                          <a:rPr lang="en-US" sz="4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4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43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3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𝒋</m:t>
                            </m:r>
                            <m:r>
                              <a:rPr lang="en-US" sz="43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</m:t>
                            </m:r>
                            <m:r>
                              <a:rPr lang="en-US" sz="43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3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43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3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𝒔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43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3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3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43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lang="en-US" sz="43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3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𝒔𝒓</m:t>
                                        </m:r>
                                      </m:e>
                                      <m:sub>
                                        <m:r>
                                          <a:rPr lang="en-US" sz="43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𝒊𝒋</m:t>
                                        </m:r>
                                      </m:sub>
                                    </m:sSub>
                                  </m:e>
                                </m:func>
                              </m:num>
                              <m:den>
                                <m: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  <m:r>
                                  <a:rPr lang="en-US" sz="43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  <m:sSub>
                                  <m:sSubPr>
                                    <m:ctrlPr>
                                      <a:rPr lang="en-US" sz="43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3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43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𝒊𝒋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4300" dirty="0"/>
                  <a:t>    </a:t>
                </a:r>
                <a:r>
                  <a:rPr lang="en-US" sz="4300" dirty="0" smtClean="0"/>
                  <a:t>(</a:t>
                </a:r>
                <a:r>
                  <a:rPr lang="en-US" sz="4300" b="1" dirty="0" smtClean="0"/>
                  <a:t>1</a:t>
                </a:r>
                <a:r>
                  <a:rPr lang="en-US" sz="4300" dirty="0" smtClean="0"/>
                  <a:t>)</a:t>
                </a:r>
                <a:endParaRPr lang="en-US" sz="4300" dirty="0"/>
              </a:p>
              <a:p>
                <a:pPr marL="514267" indent="-514267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en-US" sz="4300" dirty="0"/>
                  <a:t>Where </a:t>
                </a:r>
                <a14:m>
                  <m:oMath xmlns:m="http://schemas.openxmlformats.org/officeDocument/2006/math">
                    <m:r>
                      <a:rPr lang="en-US" sz="4300">
                        <a:latin typeface="Cambria Math"/>
                      </a:rPr>
                      <m:t>   </m:t>
                    </m:r>
                    <m:r>
                      <a:rPr lang="en-US" sz="4300" b="1" i="1">
                        <a:latin typeface="Cambria Math"/>
                      </a:rPr>
                      <m:t>𝒔</m:t>
                    </m:r>
                    <m:r>
                      <a:rPr lang="en-US" sz="4300" i="1">
                        <a:latin typeface="Cambria Math"/>
                      </a:rPr>
                      <m:t>=2</m:t>
                    </m:r>
                    <m:f>
                      <m:fPr>
                        <m:type m:val="lin"/>
                        <m:ctrlPr>
                          <a:rPr lang="en-US" sz="43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3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3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3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sz="4300" i="1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sz="4300" dirty="0"/>
                  <a:t> and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300" b="1" i="1">
                            <a:latin typeface="Cambria Math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sz="43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4300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300" i="1" dirty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3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3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3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4300" i="1" dirty="0">
                                <a:latin typeface="Cambria Math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sz="43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300" b="1" i="1" dirty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43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4300" i="1" dirty="0">
                            <a:latin typeface="Cambria Math"/>
                          </a:rPr>
                          <m:t>+</m:t>
                        </m:r>
                        <m:r>
                          <a:rPr lang="en-US" sz="4300" i="1" dirty="0">
                            <a:latin typeface="Cambria Math"/>
                          </a:rPr>
                          <m:t>𝑐</m:t>
                        </m:r>
                      </m:e>
                    </m:nary>
                  </m:oMath>
                </a14:m>
                <a:endParaRPr lang="en-US" sz="4300" dirty="0"/>
              </a:p>
              <a:p>
                <a:pPr marL="514267" indent="-514267">
                  <a:lnSpc>
                    <a:spcPct val="150000"/>
                  </a:lnSpc>
                  <a:buFont typeface="Wingdings" pitchFamily="2" charset="2"/>
                  <a:buChar char="§"/>
                </a:pPr>
                <a:endParaRPr lang="en-US" sz="4300" dirty="0"/>
              </a:p>
              <a:p>
                <a:r>
                  <a:rPr lang="en-US" sz="4300" dirty="0"/>
                  <a:t>For a diatomic molecule of the same element the </a:t>
                </a:r>
                <a:r>
                  <a:rPr lang="en-US" sz="4300" dirty="0" smtClean="0"/>
                  <a:t>1</a:t>
                </a:r>
                <a:r>
                  <a:rPr lang="en-US" sz="4300" baseline="30000" dirty="0" smtClean="0"/>
                  <a:t>st</a:t>
                </a:r>
                <a:r>
                  <a:rPr lang="en-US" sz="4300" dirty="0"/>
                  <a:t> maxima (</a:t>
                </a:r>
                <a:r>
                  <a:rPr lang="en-US" sz="4300" b="1" i="1" dirty="0"/>
                  <a:t>s</a:t>
                </a:r>
                <a:r>
                  <a:rPr lang="en-US" sz="4300" dirty="0"/>
                  <a:t> &gt;0) </a:t>
                </a:r>
                <a:r>
                  <a:rPr lang="en-US" sz="4300" dirty="0"/>
                  <a:t>for Debye’s </a:t>
                </a:r>
                <a:r>
                  <a:rPr lang="en-US" sz="4300" dirty="0" smtClean="0"/>
                  <a:t>equation (2</a:t>
                </a:r>
                <a:r>
                  <a:rPr lang="en-US" sz="4300" baseline="30000" dirty="0" smtClean="0"/>
                  <a:t>nd</a:t>
                </a:r>
                <a:r>
                  <a:rPr lang="en-US" sz="4300" dirty="0" smtClean="0"/>
                  <a:t> derivative of </a:t>
                </a:r>
                <a:r>
                  <a:rPr lang="en-US" sz="4300" b="1" dirty="0" smtClean="0"/>
                  <a:t>1</a:t>
                </a:r>
                <a:r>
                  <a:rPr lang="en-US" sz="4300" dirty="0" smtClean="0"/>
                  <a:t>)  </a:t>
                </a:r>
                <a:r>
                  <a:rPr lang="en-US" sz="4300" dirty="0"/>
                  <a:t>will be ~</a:t>
                </a:r>
                <a14:m>
                  <m:oMath xmlns:m="http://schemas.openxmlformats.org/officeDocument/2006/math">
                    <m:r>
                      <a:rPr lang="en-US" sz="430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4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3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43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43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300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4300" b="1" i="1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sz="4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3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300" b="0" i="1" smtClean="0">
                            <a:latin typeface="Cambria Math"/>
                          </a:rPr>
                          <m:t>7.7</m:t>
                        </m:r>
                      </m:num>
                      <m:den>
                        <m:r>
                          <a:rPr lang="en-US" sz="4300" b="0" i="1" smtClean="0">
                            <a:latin typeface="Cambria Math"/>
                          </a:rPr>
                          <m:t>2</m:t>
                        </m:r>
                        <m:r>
                          <a:rPr lang="en-US" sz="4300" b="0" i="1" smtClean="0">
                            <a:latin typeface="Cambria Math"/>
                            <a:sym typeface="Symbol"/>
                          </a:rPr>
                          <m:t></m:t>
                        </m:r>
                      </m:den>
                    </m:f>
                    <m:r>
                      <a:rPr lang="en-US" sz="4300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4300" i="1">
                        <a:latin typeface="Cambria Math"/>
                      </a:rPr>
                      <m:t>1.2</m:t>
                    </m:r>
                    <m:r>
                      <a:rPr lang="en-US" sz="4300" b="0" i="1" smtClean="0">
                        <a:latin typeface="Cambria Math"/>
                      </a:rPr>
                      <m:t>25</m:t>
                    </m:r>
                  </m:oMath>
                </a14:m>
                <a:r>
                  <a:rPr lang="en-US" sz="4300" dirty="0"/>
                  <a:t>  </a:t>
                </a:r>
                <a:r>
                  <a:rPr lang="en-US" sz="4300" dirty="0"/>
                  <a:t> </a:t>
                </a:r>
                <a:r>
                  <a:rPr lang="en-US" sz="4300" dirty="0" smtClean="0"/>
                  <a:t>given </a:t>
                </a:r>
              </a:p>
              <a:p>
                <a:r>
                  <a:rPr lang="en-US" sz="4300" b="1" i="1" dirty="0" err="1" smtClean="0"/>
                  <a:t>s</a:t>
                </a:r>
                <a:r>
                  <a:rPr lang="en-US" sz="4300" b="1" i="1" baseline="-25000" dirty="0" err="1" smtClean="0"/>
                  <a:t>m</a:t>
                </a:r>
                <a:r>
                  <a:rPr lang="en-US" sz="43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43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3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43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3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43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3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4300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sz="4300" i="1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sz="43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300" dirty="0"/>
                  <a:t> then </a:t>
                </a:r>
                <a:r>
                  <a:rPr lang="en-US" sz="4300" dirty="0" smtClean="0"/>
                  <a:t>:</a:t>
                </a:r>
              </a:p>
              <a:p>
                <a:endParaRPr lang="en-US" sz="43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srgbClr val="FF0000"/>
                        </a:solidFill>
                        <a:latin typeface="Cambria Math"/>
                      </a:rPr>
                      <m:t>𝑲</m:t>
                    </m:r>
                    <m:r>
                      <a:rPr lang="en-US" sz="43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sz="43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3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sSub>
                      <m:sSubPr>
                        <m:ctrlPr>
                          <a:rPr lang="en-US" sz="43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b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</m:sSub>
                    <m:func>
                      <m:funcPr>
                        <m:ctrlPr>
                          <a:rPr lang="en-US" sz="43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</m:fName>
                      <m:e>
                        <m:sSub>
                          <m:sSubPr>
                            <m:ctrlPr>
                              <a:rPr lang="en-US" sz="43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43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4300" dirty="0">
                    <a:solidFill>
                      <a:srgbClr val="FF0000"/>
                    </a:solidFill>
                  </a:rPr>
                  <a:t>  </a:t>
                </a:r>
                <a:r>
                  <a:rPr lang="en-US" sz="4300" b="1" i="1" dirty="0">
                    <a:solidFill>
                      <a:srgbClr val="FF0000"/>
                    </a:solidFill>
                  </a:rPr>
                  <a:t>K </a:t>
                </a:r>
                <a:r>
                  <a:rPr lang="en-US" sz="4300" b="1" dirty="0">
                    <a:solidFill>
                      <a:srgbClr val="FF0000"/>
                    </a:solidFill>
                  </a:rPr>
                  <a:t>= 1.23</a:t>
                </a:r>
                <a:endParaRPr lang="en-US" sz="43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22" y="22016877"/>
                <a:ext cx="11748818" cy="8227293"/>
              </a:xfrm>
              <a:prstGeom prst="rect">
                <a:avLst/>
              </a:prstGeom>
              <a:blipFill rotWithShape="1">
                <a:blip r:embed="rId8"/>
                <a:stretch>
                  <a:fillRect l="-1660" r="-415" b="-2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4" name="Rectangle 22"/>
          <p:cNvSpPr>
            <a:spLocks noChangeArrowheads="1"/>
          </p:cNvSpPr>
          <p:nvPr/>
        </p:nvSpPr>
        <p:spPr bwMode="auto">
          <a:xfrm>
            <a:off x="1012020" y="19157583"/>
            <a:ext cx="11685432" cy="254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6642" tIns="53318" rIns="106642" bIns="53318">
            <a:spAutoFit/>
          </a:bodyPr>
          <a:lstStyle/>
          <a:p>
            <a:pPr algn="just" defTabSz="1066627"/>
            <a:r>
              <a:rPr lang="en-US" sz="2900" b="1" dirty="0">
                <a:latin typeface="Verdana" pitchFamily="34" charset="0"/>
              </a:rPr>
              <a:t>The Math</a:t>
            </a:r>
          </a:p>
          <a:p>
            <a:pPr algn="just" defTabSz="1066627"/>
            <a:r>
              <a:rPr lang="en-US" sz="4300" dirty="0">
                <a:cs typeface="Times New Roman" panose="02020603050405020304" pitchFamily="18" charset="0"/>
              </a:rPr>
              <a:t>Debye’s Equation describes the interaction of radiation between two identical “atoms” </a:t>
            </a:r>
            <a:r>
              <a:rPr lang="en-US" sz="4300" i="1" dirty="0" err="1">
                <a:cs typeface="Times New Roman" panose="02020603050405020304" pitchFamily="18" charset="0"/>
              </a:rPr>
              <a:t>i</a:t>
            </a:r>
            <a:r>
              <a:rPr lang="en-US" sz="4300" dirty="0">
                <a:cs typeface="Times New Roman" panose="02020603050405020304" pitchFamily="18" charset="0"/>
              </a:rPr>
              <a:t> and </a:t>
            </a:r>
            <a:r>
              <a:rPr lang="en-US" sz="4300" i="1" dirty="0">
                <a:cs typeface="Times New Roman" panose="02020603050405020304" pitchFamily="18" charset="0"/>
              </a:rPr>
              <a:t>j </a:t>
            </a:r>
            <a:r>
              <a:rPr lang="en-US" sz="4300" dirty="0">
                <a:cs typeface="Times New Roman" panose="02020603050405020304" pitchFamily="18" charset="0"/>
              </a:rPr>
              <a:t>  separated by the distance </a:t>
            </a:r>
            <a:r>
              <a:rPr lang="en-US" sz="4300" i="1" dirty="0" err="1">
                <a:cs typeface="Times New Roman" panose="02020603050405020304" pitchFamily="18" charset="0"/>
              </a:rPr>
              <a:t>r</a:t>
            </a:r>
            <a:r>
              <a:rPr lang="en-US" sz="4300" i="1" baseline="-25000" dirty="0" err="1">
                <a:cs typeface="Times New Roman" panose="02020603050405020304" pitchFamily="18" charset="0"/>
              </a:rPr>
              <a:t>ij</a:t>
            </a:r>
            <a:endParaRPr lang="en-US" sz="4300" i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85173" y="24897398"/>
                <a:ext cx="9536665" cy="584751"/>
              </a:xfrm>
              <a:prstGeom prst="rect">
                <a:avLst/>
              </a:prstGeom>
            </p:spPr>
            <p:txBody>
              <a:bodyPr wrap="none" lIns="137136" tIns="68568" rIns="137136" bIns="68568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9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900" i="1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9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900" i="1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9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900">
                          <a:solidFill>
                            <a:prstClr val="black"/>
                          </a:solidFill>
                          <a:latin typeface="Cambria Math"/>
                        </a:rPr>
                        <m:t>are</m:t>
                      </m:r>
                      <m:r>
                        <a:rPr lang="en-US" sz="29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  <a:latin typeface="Cambria Math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Cromer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Mann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coefficients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given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>
                          <a:solidFill>
                            <a:prstClr val="black"/>
                          </a:solidFill>
                        </a:rPr>
                        <m:t>element</m:t>
                      </m:r>
                    </m:oMath>
                  </m:oMathPara>
                </a14:m>
                <a:endParaRPr lang="en-US" sz="29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16" y="16598263"/>
                <a:ext cx="660847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4823833" y="5869738"/>
            <a:ext cx="11781691" cy="2231356"/>
          </a:xfrm>
          <a:prstGeom prst="rect">
            <a:avLst/>
          </a:prstGeom>
        </p:spPr>
        <p:txBody>
          <a:bodyPr wrap="square" lIns="137136" tIns="68568" rIns="137136" bIns="68568">
            <a:spAutoFit/>
          </a:bodyPr>
          <a:lstStyle/>
          <a:p>
            <a:pPr algn="ctr"/>
            <a:r>
              <a:rPr lang="en-US" sz="3400" u="sng" dirty="0"/>
              <a:t>For a VERY  simple system (</a:t>
            </a:r>
            <a:r>
              <a:rPr lang="en-US" sz="3400" u="sng" dirty="0">
                <a:sym typeface="Symbol"/>
              </a:rPr>
              <a:t>all orientations are present</a:t>
            </a:r>
            <a:r>
              <a:rPr lang="en-US" sz="3400" u="sng" dirty="0"/>
              <a:t>) where the average contact distances are near 1.5, 2.5 and 5 Å we can predict the scattered pattern given below. (</a:t>
            </a:r>
            <a:r>
              <a:rPr lang="en-US" sz="3400" u="sng" dirty="0">
                <a:sym typeface="Symbol"/>
              </a:rPr>
              <a:t>=1.54Å).  Intensity decreases (exponentially) as 2 increases</a:t>
            </a:r>
            <a:endParaRPr lang="en-US" sz="3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Rectangle 360"/>
              <p:cNvSpPr/>
              <p:nvPr/>
            </p:nvSpPr>
            <p:spPr>
              <a:xfrm>
                <a:off x="12652248" y="3926369"/>
                <a:ext cx="14720759" cy="1813164"/>
              </a:xfrm>
              <a:prstGeom prst="rect">
                <a:avLst/>
              </a:prstGeom>
            </p:spPr>
            <p:txBody>
              <a:bodyPr wrap="square" lIns="137136" tIns="68568" rIns="137136" bIns="68568">
                <a:spAutoFit/>
              </a:bodyPr>
              <a:lstStyle/>
              <a:p>
                <a:pPr algn="ctr"/>
                <a:r>
                  <a:rPr lang="en-US" sz="4800" dirty="0"/>
                  <a:t>Debye's Equation [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9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900" i="1">
                            <a:latin typeface="Cambria Math"/>
                          </a:rPr>
                          <m:t>𝑖</m:t>
                        </m:r>
                        <m:r>
                          <a:rPr lang="en-US" sz="29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900" i="1">
                            <a:latin typeface="Cambria Math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9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9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900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9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9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2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9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9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9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9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sz="29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  <a:ea typeface="Cambria Math"/>
                                          </a:rPr>
                                          <m:t>𝑠𝑟</m:t>
                                        </m:r>
                                      </m:e>
                                      <m:sub>
                                        <m:r>
                                          <a:rPr lang="en-US" sz="2900" i="1">
                                            <a:latin typeface="Cambria Math"/>
                                            <a:ea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func>
                              </m:num>
                              <m:den>
                                <m:r>
                                  <a:rPr lang="en-US" sz="29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9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sz="29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4800" dirty="0"/>
                  <a:t> ]describes the </a:t>
                </a:r>
              </a:p>
              <a:p>
                <a:pPr algn="ctr"/>
                <a:r>
                  <a:rPr lang="en-US" sz="5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Amorphous</a:t>
                </a:r>
                <a:r>
                  <a:rPr lang="en-US" sz="5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WAXS </a:t>
                </a:r>
                <a:r>
                  <a:rPr lang="en-US" sz="4800" dirty="0"/>
                  <a:t>in general terms.  </a:t>
                </a:r>
              </a:p>
            </p:txBody>
          </p:sp>
        </mc:Choice>
        <mc:Fallback xmlns="">
          <p:sp>
            <p:nvSpPr>
              <p:cNvPr id="361" name="Rectangle 3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248" y="3926369"/>
                <a:ext cx="14720759" cy="1813164"/>
              </a:xfrm>
              <a:prstGeom prst="rect">
                <a:avLst/>
              </a:prstGeom>
              <a:blipFill rotWithShape="1">
                <a:blip r:embed="rId10"/>
                <a:stretch>
                  <a:fillRect t="-10067" r="-124" b="-2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517640" y="12974441"/>
                <a:ext cx="13727328" cy="5959762"/>
              </a:xfrm>
              <a:prstGeom prst="rect">
                <a:avLst/>
              </a:prstGeom>
            </p:spPr>
            <p:txBody>
              <a:bodyPr wrap="square" lIns="137136" tIns="68568" rIns="137136" bIns="68568">
                <a:spAutoFit/>
              </a:bodyPr>
              <a:lstStyle/>
              <a:p>
                <a:pPr lvl="1" algn="ctr"/>
                <a:r>
                  <a:rPr lang="en-US" sz="4300" dirty="0"/>
                  <a:t>For a linear ordered system where the same element (atom) is  spaced at equal distance(s) of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/>
                      </a:rPr>
                      <m:t>𝑎</m:t>
                    </m:r>
                    <m:r>
                      <a:rPr lang="en-US" sz="4300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4300" b="1" dirty="0">
                    <a:solidFill>
                      <a:srgbClr val="FF0000"/>
                    </a:solidFill>
                  </a:rPr>
                  <a:t>N&gt;2</a:t>
                </a:r>
                <a:r>
                  <a:rPr lang="en-US" sz="4300" dirty="0"/>
                  <a:t>  times then</a:t>
                </a:r>
                <a:endParaRPr lang="en-US" sz="4800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𝑖𝑠𝑟</m:t>
                            </m:r>
                          </m:sup>
                        </m:sSup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𝑖𝑠</m:t>
                            </m:r>
                            <m:d>
                              <m:dPr>
                                <m:ctrlP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sup>
                        </m:sSup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+…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𝑖𝑠</m:t>
                            </m:r>
                            <m:d>
                              <m:dPr>
                                <m:ctrlP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  <m:t>𝑁𝑎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3400" baseline="30000" dirty="0">
                    <a:ea typeface="Cambria Math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dirty="0">
                        <a:latin typeface="Cambria Math"/>
                        <a:ea typeface="Cambria Math"/>
                      </a:rPr>
                      <m:t>x</m:t>
                    </m:r>
                    <m:sSup>
                      <m:sSupPr>
                        <m:ctrlPr>
                          <a:rPr lang="en-US" sz="3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3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400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3400" i="1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  <m:r>
                                      <a:rPr lang="en-US" sz="3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34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en-US" sz="3400" i="1">
                                        <a:latin typeface="Cambria Math"/>
                                        <a:ea typeface="Cambria Math"/>
                                      </a:rPr>
                                      <m:t>𝑎𝑠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  <m:t>𝑎𝑠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300" dirty="0">
                  <a:ea typeface="Cambria Math"/>
                </a:endParaRPr>
              </a:p>
              <a:p>
                <a:pPr algn="ctr"/>
                <a:endParaRPr lang="en-US" sz="4800" dirty="0">
                  <a:ea typeface="Cambria Math"/>
                </a:endParaRPr>
              </a:p>
              <a:p>
                <a:pPr algn="ctr"/>
                <a:r>
                  <a:rPr lang="en-US" sz="4800" dirty="0">
                    <a:ea typeface="Cambria Math"/>
                  </a:rPr>
                  <a:t> </a:t>
                </a:r>
              </a:p>
              <a:p>
                <a:pPr algn="ctr"/>
                <a:endParaRPr lang="en-US" sz="4800" dirty="0"/>
              </a:p>
              <a:p>
                <a:pPr algn="ctr"/>
                <a:endParaRPr lang="en-US" sz="4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758" y="8649625"/>
                <a:ext cx="9151551" cy="3546868"/>
              </a:xfrm>
              <a:prstGeom prst="rect">
                <a:avLst/>
              </a:prstGeom>
              <a:blipFill rotWithShape="1">
                <a:blip r:embed="rId11"/>
                <a:stretch>
                  <a:fillRect t="-1718" r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2" name="Chart 3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41111"/>
              </p:ext>
            </p:extLst>
          </p:nvPr>
        </p:nvGraphicFramePr>
        <p:xfrm>
          <a:off x="20045450" y="15904831"/>
          <a:ext cx="9062290" cy="639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141427" y="18858504"/>
            <a:ext cx="6602822" cy="2231356"/>
          </a:xfrm>
          <a:prstGeom prst="rect">
            <a:avLst/>
          </a:prstGeom>
          <a:noFill/>
        </p:spPr>
        <p:txBody>
          <a:bodyPr wrap="square" lIns="137136" tIns="68568" rIns="137136" bIns="68568" rtlCol="0">
            <a:spAutoFit/>
          </a:bodyPr>
          <a:lstStyle/>
          <a:p>
            <a:r>
              <a:rPr lang="en-US" sz="3400" dirty="0"/>
              <a:t>As </a:t>
            </a:r>
            <a:r>
              <a:rPr lang="en-US" sz="3400" i="1" dirty="0"/>
              <a:t>N</a:t>
            </a:r>
            <a:r>
              <a:rPr lang="en-US" sz="3400" dirty="0"/>
              <a:t> increases the peak sharpens until N&gt;1000 atoms at which time you reach the line width of the instrument.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405927" y="15978471"/>
                <a:ext cx="7223899" cy="917270"/>
              </a:xfrm>
              <a:prstGeom prst="rect">
                <a:avLst/>
              </a:prstGeom>
            </p:spPr>
            <p:txBody>
              <a:bodyPr wrap="none" lIns="137136" tIns="68568" rIns="137136" bIns="68568">
                <a:spAutoFit/>
              </a:bodyPr>
              <a:lstStyle/>
              <a:p>
                <a:r>
                  <a:rPr lang="en-US" sz="4300" dirty="0">
                    <a:ea typeface="Cambria Math"/>
                  </a:rPr>
                  <a:t>given</a:t>
                </a:r>
                <a:r>
                  <a:rPr lang="en-US" sz="2900" dirty="0">
                    <a:ea typeface="Cambria Math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9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900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𝑎𝑠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29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en-US" sz="29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29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sz="2900" i="1">
                                    <a:latin typeface="Cambria Math"/>
                                    <a:ea typeface="Cambria Math"/>
                                  </a:rPr>
                                  <m:t>𝑎𝑠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9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900" i="1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sz="29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9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9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9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9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9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900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𝑎𝑠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900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  <a:ea typeface="Cambria Math"/>
                                      </a:rPr>
                                      <m:t>𝑎𝑠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9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then</a:t>
                </a:r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927" y="15978471"/>
                <a:ext cx="7223899" cy="917270"/>
              </a:xfrm>
              <a:prstGeom prst="rect">
                <a:avLst/>
              </a:prstGeom>
              <a:blipFill rotWithShape="1">
                <a:blip r:embed="rId13"/>
                <a:stretch>
                  <a:fillRect l="-2700" t="-8609" b="-17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588635" y="16924839"/>
                <a:ext cx="5533776" cy="1537013"/>
              </a:xfrm>
              <a:prstGeom prst="rect">
                <a:avLst/>
              </a:prstGeom>
            </p:spPr>
            <p:txBody>
              <a:bodyPr wrap="none" lIns="137136" tIns="68568" rIns="137136" bIns="6856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US" sz="43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300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4300" i="1">
                          <a:latin typeface="Cambria Math"/>
                          <a:ea typeface="Cambria Math"/>
                        </a:rPr>
                        <m:t>)~</m:t>
                      </m:r>
                      <m:sSup>
                        <m:sSupPr>
                          <m:ctrlPr>
                            <a:rPr lang="en-US" sz="43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3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43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3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3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3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43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4300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43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  <m:r>
                                        <a:rPr lang="en-US" sz="43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43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sz="4300" i="1">
                                          <a:latin typeface="Cambria Math"/>
                                          <a:ea typeface="Cambria Math"/>
                                        </a:rPr>
                                        <m:t>𝑎𝑠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3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4300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43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43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sz="4300" i="1">
                                          <a:latin typeface="Cambria Math"/>
                                          <a:ea typeface="Cambria Math"/>
                                        </a:rPr>
                                        <m:t>𝑎𝑠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3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635" y="16924839"/>
                <a:ext cx="5533776" cy="153701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Rectangle 364"/>
              <p:cNvSpPr/>
              <p:nvPr/>
            </p:nvSpPr>
            <p:spPr>
              <a:xfrm>
                <a:off x="13638324" y="21847358"/>
                <a:ext cx="14721067" cy="5202000"/>
              </a:xfrm>
              <a:prstGeom prst="rect">
                <a:avLst/>
              </a:prstGeom>
            </p:spPr>
            <p:txBody>
              <a:bodyPr wrap="square" lIns="137136" tIns="68568" rIns="137136" bIns="68568">
                <a:spAutoFit/>
              </a:bodyPr>
              <a:lstStyle/>
              <a:p>
                <a:pPr>
                  <a:spcAft>
                    <a:spcPts val="2698"/>
                  </a:spcAft>
                </a:pPr>
                <a:r>
                  <a:rPr lang="en-US" sz="5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For a 3D ordered system (Crystalline)</a:t>
                </a: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𝑖𝑠𝑟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𝑦𝑏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𝑧𝑐</m:t>
                    </m:r>
                  </m:oMath>
                </a14:m>
                <a:r>
                  <a:rPr lang="en-US" b="0" dirty="0" smtClean="0"/>
                  <a:t> (unit cell </a:t>
                </a:r>
                <a:r>
                  <a:rPr lang="en-US" dirty="0" smtClean="0"/>
                  <a:t>as vectors</a:t>
                </a:r>
                <a:r>
                  <a:rPr lang="en-US" b="0" dirty="0" smtClean="0"/>
                  <a:t>)</a:t>
                </a: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𝑖𝑠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𝑥𝑎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𝑦𝑏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𝑧𝑐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h𝑥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𝑘𝑦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𝑙𝑧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i="1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and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dirty="0" smtClean="0"/>
                  <a:t>For the 3D ordered systems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will have maxima at discrete positions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𝒉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𝒍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 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="1" i="1" dirty="0" smtClean="0">
                    <a:solidFill>
                      <a:srgbClr val="FF0000"/>
                    </a:solidFill>
                    <a:sym typeface="Symbol"/>
                  </a:rPr>
                  <a:t></a:t>
                </a:r>
                <a:r>
                  <a:rPr lang="en-US" b="1" i="1" baseline="-25000" dirty="0" smtClean="0">
                    <a:solidFill>
                      <a:srgbClr val="FF0000"/>
                    </a:solidFill>
                    <a:sym typeface="Symbol"/>
                  </a:rPr>
                  <a:t>hkl</a:t>
                </a: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5" name="Rectangle 3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212" y="14564903"/>
                <a:ext cx="9814046" cy="3468001"/>
              </a:xfrm>
              <a:prstGeom prst="rect">
                <a:avLst/>
              </a:prstGeom>
              <a:blipFill rotWithShape="1">
                <a:blip r:embed="rId21"/>
                <a:stretch>
                  <a:fillRect l="-2300" t="-3339" r="-1865" b="-3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/>
          <p:cNvGrpSpPr/>
          <p:nvPr/>
        </p:nvGrpSpPr>
        <p:grpSpPr>
          <a:xfrm>
            <a:off x="27386182" y="4859311"/>
            <a:ext cx="8013339" cy="5316053"/>
            <a:chOff x="1983961" y="1303623"/>
            <a:chExt cx="5858315" cy="4032980"/>
          </a:xfrm>
        </p:grpSpPr>
        <p:sp>
          <p:nvSpPr>
            <p:cNvPr id="165" name="Oval 164"/>
            <p:cNvSpPr/>
            <p:nvPr/>
          </p:nvSpPr>
          <p:spPr>
            <a:xfrm>
              <a:off x="2362200" y="1524000"/>
              <a:ext cx="3886200" cy="38100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ube 165"/>
            <p:cNvSpPr/>
            <p:nvPr/>
          </p:nvSpPr>
          <p:spPr>
            <a:xfrm rot="1268443">
              <a:off x="2593037" y="1761295"/>
              <a:ext cx="304800" cy="914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/>
            <p:cNvCxnSpPr>
              <a:stCxn id="165" idx="2"/>
              <a:endCxn id="165" idx="6"/>
            </p:cNvCxnSpPr>
            <p:nvPr/>
          </p:nvCxnSpPr>
          <p:spPr>
            <a:xfrm>
              <a:off x="2362200" y="3429000"/>
              <a:ext cx="388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endCxn id="165" idx="5"/>
            </p:cNvCxnSpPr>
            <p:nvPr/>
          </p:nvCxnSpPr>
          <p:spPr>
            <a:xfrm>
              <a:off x="2971800" y="2057400"/>
              <a:ext cx="2707479" cy="2718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2895600" y="2133600"/>
              <a:ext cx="2747958" cy="26940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Cube 170"/>
            <p:cNvSpPr/>
            <p:nvPr/>
          </p:nvSpPr>
          <p:spPr>
            <a:xfrm>
              <a:off x="4114800" y="3429000"/>
              <a:ext cx="457200" cy="152400"/>
            </a:xfrm>
            <a:prstGeom prst="cub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ube 171"/>
            <p:cNvSpPr/>
            <p:nvPr/>
          </p:nvSpPr>
          <p:spPr>
            <a:xfrm rot="19062882">
              <a:off x="5610804" y="1750118"/>
              <a:ext cx="272282" cy="475096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Straight Arrow Connector 172"/>
            <p:cNvCxnSpPr/>
            <p:nvPr/>
          </p:nvCxnSpPr>
          <p:spPr>
            <a:xfrm>
              <a:off x="2971800" y="2057400"/>
              <a:ext cx="16002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endCxn id="172" idx="2"/>
            </p:cNvCxnSpPr>
            <p:nvPr/>
          </p:nvCxnSpPr>
          <p:spPr>
            <a:xfrm flipV="1">
              <a:off x="4572000" y="2104444"/>
              <a:ext cx="1097127" cy="12922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>
              <a:off x="2952427" y="2022529"/>
              <a:ext cx="1162373" cy="14064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endCxn id="172" idx="2"/>
            </p:cNvCxnSpPr>
            <p:nvPr/>
          </p:nvCxnSpPr>
          <p:spPr>
            <a:xfrm flipV="1">
              <a:off x="4114800" y="2104444"/>
              <a:ext cx="1554327" cy="12922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1983961" y="1303623"/>
              <a:ext cx="1707704" cy="51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 (A)</a:t>
              </a:r>
              <a:endParaRPr lang="en-US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639520" y="3616273"/>
              <a:ext cx="2102637" cy="51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Specimen (B)</a:t>
              </a:r>
              <a:endParaRPr lang="en-US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917768" y="1547249"/>
              <a:ext cx="1924508" cy="51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Detector (C)</a:t>
              </a:r>
              <a:endParaRPr lang="en-US" dirty="0"/>
            </a:p>
          </p:txBody>
        </p:sp>
        <p:sp>
          <p:nvSpPr>
            <p:cNvPr id="180" name="Arc 179"/>
            <p:cNvSpPr/>
            <p:nvPr/>
          </p:nvSpPr>
          <p:spPr>
            <a:xfrm rot="822667">
              <a:off x="2732043" y="1609341"/>
              <a:ext cx="3500318" cy="3727262"/>
            </a:xfrm>
            <a:prstGeom prst="arc">
              <a:avLst>
                <a:gd name="adj1" fmla="val 18241755"/>
                <a:gd name="adj2" fmla="val 2099416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997843" y="3270143"/>
              <a:ext cx="498295" cy="5136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US" dirty="0" smtClean="0">
                  <a:sym typeface="Symbol"/>
                </a:rPr>
                <a:t>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741980" y="3522521"/>
            <a:ext cx="12982354" cy="1338830"/>
          </a:xfrm>
          <a:prstGeom prst="rect">
            <a:avLst/>
          </a:prstGeom>
          <a:noFill/>
        </p:spPr>
        <p:txBody>
          <a:bodyPr wrap="square" lIns="137136" tIns="68568" rIns="137136" bIns="68568" rtlCol="0">
            <a:spAutoFit/>
          </a:bodyPr>
          <a:lstStyle/>
          <a:p>
            <a:pPr algn="just"/>
            <a:r>
              <a:rPr lang="en-US" dirty="0" smtClean="0"/>
              <a:t>X-rays diverge from the source (A) strike the specimen (B) and converge back to the detector (C) .   </a:t>
            </a:r>
          </a:p>
        </p:txBody>
      </p:sp>
      <p:pic>
        <p:nvPicPr>
          <p:cNvPr id="182" name="Picture 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865" y="19989207"/>
            <a:ext cx="4487698" cy="19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761" y="14612215"/>
            <a:ext cx="4229102" cy="209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888010" y="26528609"/>
                <a:ext cx="8986925" cy="388699"/>
              </a:xfrm>
              <a:prstGeom prst="rect">
                <a:avLst/>
              </a:prstGeom>
              <a:noFill/>
            </p:spPr>
            <p:txBody>
              <a:bodyPr wrap="square" lIns="137136" tIns="68568" rIns="137136" bIns="68568" rtlCol="0">
                <a:spAutoFit/>
              </a:bodyPr>
              <a:lstStyle/>
              <a:p>
                <a:pPr>
                  <a:tabLst>
                    <a:tab pos="3433214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h𝑘𝑙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  <a:ea typeface="Cambria Math"/>
                        </a:rPr>
                        <m:t>=2×</m:t>
                      </m:r>
                      <m:func>
                        <m:func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∗2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∗2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∗2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𝑘𝑙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cos</m:t>
                                                  </m:r>
                                                </m:fName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𝛼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func>
                                            </m:fName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+2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h𝑙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cos</m:t>
                                                  </m:r>
                                                </m:fName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1400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func>
                                              <m:r>
                                                <a:rPr lang="en-US" sz="1400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+</m:t>
                                              </m:r>
                                            </m:e>
                                          </m:func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dirty="0"/>
                                            <m:t> 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h𝑘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𝛾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1/2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53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007" y="17685737"/>
                <a:ext cx="5991283" cy="274755"/>
              </a:xfrm>
              <a:prstGeom prst="rect">
                <a:avLst/>
              </a:prstGeom>
              <a:blipFill rotWithShape="1">
                <a:blip r:embed="rId25"/>
                <a:stretch>
                  <a:fillRect t="-82222" r="-3564" b="-1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5516226" y="27303415"/>
            <a:ext cx="1628774" cy="942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444664" y="27517728"/>
            <a:ext cx="814387" cy="192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30013" y="28975054"/>
            <a:ext cx="2731997" cy="738667"/>
          </a:xfrm>
          <a:prstGeom prst="rect">
            <a:avLst/>
          </a:prstGeom>
          <a:noFill/>
        </p:spPr>
        <p:txBody>
          <a:bodyPr wrap="none" lIns="137136" tIns="68568" rIns="137136" bIns="68568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=1,</a:t>
            </a:r>
            <a:r>
              <a:rPr lang="en-US" i="1" dirty="0" smtClean="0"/>
              <a:t>k</a:t>
            </a:r>
            <a:r>
              <a:rPr lang="en-US" dirty="0" smtClean="0"/>
              <a:t>=1,</a:t>
            </a:r>
            <a:r>
              <a:rPr lang="en-US" i="1" dirty="0" smtClean="0"/>
              <a:t>l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17716498" y="27489151"/>
            <a:ext cx="2760854" cy="738667"/>
          </a:xfrm>
          <a:prstGeom prst="rect">
            <a:avLst/>
          </a:prstGeom>
          <a:noFill/>
        </p:spPr>
        <p:txBody>
          <a:bodyPr wrap="none" lIns="137136" tIns="68568" rIns="137136" bIns="68568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=2,</a:t>
            </a:r>
            <a:r>
              <a:rPr lang="en-US" i="1" dirty="0" smtClean="0"/>
              <a:t>k</a:t>
            </a:r>
            <a:r>
              <a:rPr lang="en-US" dirty="0" smtClean="0"/>
              <a:t>=1,</a:t>
            </a:r>
            <a:r>
              <a:rPr lang="en-US" i="1" dirty="0" smtClean="0"/>
              <a:t>l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59425" y="28760739"/>
            <a:ext cx="9486250" cy="738667"/>
          </a:xfrm>
          <a:prstGeom prst="rect">
            <a:avLst/>
          </a:prstGeom>
          <a:noFill/>
        </p:spPr>
        <p:txBody>
          <a:bodyPr wrap="none" lIns="137136" tIns="68568" rIns="137136" bIns="68568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dirty="0" smtClean="0"/>
              <a:t>(2,1,2) </a:t>
            </a:r>
            <a:r>
              <a:rPr lang="en-US" dirty="0" smtClean="0">
                <a:sym typeface="Symbol"/>
              </a:rPr>
              <a:t> </a:t>
            </a:r>
            <a:r>
              <a:rPr lang="en-US" i="1" dirty="0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(2,1,2)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i="1" dirty="0" smtClean="0">
                <a:sym typeface="Symbol"/>
              </a:rPr>
              <a:t>  </a:t>
            </a:r>
            <a:r>
              <a:rPr lang="en-US" dirty="0">
                <a:sym typeface="Symbol"/>
              </a:rPr>
              <a:t>[</a:t>
            </a:r>
            <a:r>
              <a:rPr lang="en-US" dirty="0" smtClean="0">
                <a:sym typeface="Symbol"/>
              </a:rPr>
              <a:t>atoms (e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>
                <a:sym typeface="Symbol"/>
              </a:rPr>
              <a:t>)</a:t>
            </a:r>
            <a:r>
              <a:rPr lang="en-US" dirty="0" smtClean="0">
                <a:sym typeface="Symbol"/>
              </a:rPr>
              <a:t> in 2,1,2 plane]</a:t>
            </a:r>
            <a:endParaRPr lang="en-US" dirty="0"/>
          </a:p>
        </p:txBody>
      </p:sp>
      <p:pic>
        <p:nvPicPr>
          <p:cNvPr id="2" name="Picture 3" descr="G:\DCIM\105_PANA\P1050648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241" y="5964864"/>
            <a:ext cx="1871333" cy="14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064400" y="20450969"/>
            <a:ext cx="2638224" cy="738667"/>
          </a:xfrm>
          <a:prstGeom prst="rect">
            <a:avLst/>
          </a:prstGeom>
          <a:noFill/>
        </p:spPr>
        <p:txBody>
          <a:bodyPr wrap="none" lIns="137136" tIns="68568" rIns="137136" bIns="68568" rtlCol="0">
            <a:spAutoFit/>
          </a:bodyPr>
          <a:lstStyle/>
          <a:p>
            <a:r>
              <a:rPr lang="en-US" dirty="0" smtClean="0"/>
              <a:t>Amorphous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196078" y="17574910"/>
            <a:ext cx="3638496" cy="738667"/>
          </a:xfrm>
          <a:prstGeom prst="rect">
            <a:avLst/>
          </a:prstGeom>
        </p:spPr>
        <p:txBody>
          <a:bodyPr wrap="none" lIns="137136" tIns="68568" rIns="137136" bIns="68568">
            <a:spAutoFit/>
          </a:bodyPr>
          <a:lstStyle/>
          <a:p>
            <a:r>
              <a:rPr lang="en-US" dirty="0"/>
              <a:t>Semi crystalline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667253" y="14627854"/>
            <a:ext cx="2597347" cy="738667"/>
          </a:xfrm>
          <a:prstGeom prst="rect">
            <a:avLst/>
          </a:prstGeom>
        </p:spPr>
        <p:txBody>
          <a:bodyPr wrap="none" lIns="137136" tIns="68568" rIns="137136" bIns="68568">
            <a:spAutoFit/>
          </a:bodyPr>
          <a:lstStyle/>
          <a:p>
            <a:r>
              <a:rPr lang="en-US" dirty="0"/>
              <a:t>Crystalline </a:t>
            </a:r>
          </a:p>
        </p:txBody>
      </p:sp>
      <p:pic>
        <p:nvPicPr>
          <p:cNvPr id="142" name="Picture 47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5092870" y="13875485"/>
            <a:ext cx="5032430" cy="356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" name="Picture 39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86424" y="18340906"/>
            <a:ext cx="6596506" cy="3325411"/>
          </a:xfrm>
          <a:prstGeom prst="rect">
            <a:avLst/>
          </a:prstGeom>
          <a:noFill/>
        </p:spPr>
      </p:pic>
      <p:pic>
        <p:nvPicPr>
          <p:cNvPr id="145" name="Picture 40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68642" y="18693746"/>
            <a:ext cx="1775923" cy="1816978"/>
          </a:xfrm>
          <a:prstGeom prst="rect">
            <a:avLst/>
          </a:prstGeom>
          <a:noFill/>
        </p:spPr>
      </p:pic>
      <p:sp>
        <p:nvSpPr>
          <p:cNvPr id="147" name="Text Box 42"/>
          <p:cNvSpPr txBox="1">
            <a:spLocks noChangeArrowheads="1"/>
          </p:cNvSpPr>
          <p:nvPr/>
        </p:nvSpPr>
        <p:spPr bwMode="auto">
          <a:xfrm>
            <a:off x="37171349" y="18706335"/>
            <a:ext cx="1676273" cy="13763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82930" tIns="41462" rIns="82930" bIns="41462">
            <a:spAutoFit/>
          </a:bodyPr>
          <a:lstStyle/>
          <a:p>
            <a:pPr defTabSz="1066627" eaLnBrk="0" hangingPunct="0"/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Zinc Glutamate</a:t>
            </a:r>
          </a:p>
          <a:p>
            <a:pPr defTabSz="1066627" eaLnBrk="0" hangingPunct="0"/>
            <a:r>
              <a:rPr lang="en-US" sz="1400" dirty="0" err="1"/>
              <a:t>Spacegroup</a:t>
            </a:r>
            <a:r>
              <a:rPr lang="en-US" sz="1400" dirty="0"/>
              <a:t>  </a:t>
            </a:r>
            <a:r>
              <a:rPr lang="en-US" sz="1400" b="1" dirty="0"/>
              <a:t>P2/c</a:t>
            </a:r>
            <a:endParaRPr lang="en-US" sz="1400" dirty="0"/>
          </a:p>
          <a:p>
            <a:pPr defTabSz="1066627" eaLnBrk="0" hangingPunct="0"/>
            <a:r>
              <a:rPr lang="en-US" sz="1400" dirty="0"/>
              <a:t>a (Å)    </a:t>
            </a:r>
            <a:r>
              <a:rPr lang="en-US" sz="1400" b="1" dirty="0"/>
              <a:t>13.8847(1)</a:t>
            </a:r>
            <a:endParaRPr lang="en-US" sz="1400" dirty="0"/>
          </a:p>
          <a:p>
            <a:pPr defTabSz="1066627" eaLnBrk="0" hangingPunct="0"/>
            <a:r>
              <a:rPr lang="en-US" sz="1400" dirty="0"/>
              <a:t>b (Å)      </a:t>
            </a:r>
            <a:r>
              <a:rPr lang="en-US" sz="1400" b="1" dirty="0"/>
              <a:t>4.7879(3)</a:t>
            </a:r>
            <a:endParaRPr lang="en-US" sz="1400" dirty="0"/>
          </a:p>
          <a:p>
            <a:pPr defTabSz="1066627" eaLnBrk="0" hangingPunct="0"/>
            <a:r>
              <a:rPr lang="en-US" sz="1400" dirty="0"/>
              <a:t>c (Å)      </a:t>
            </a:r>
            <a:r>
              <a:rPr lang="en-US" sz="1400" b="1" dirty="0"/>
              <a:t>9.2663(6)</a:t>
            </a:r>
            <a:endParaRPr lang="en-US" sz="1400" dirty="0"/>
          </a:p>
          <a:p>
            <a:pPr defTabSz="1066627" eaLnBrk="0" hangingPunct="0"/>
            <a:r>
              <a:rPr lang="en-US" sz="1400" dirty="0"/>
              <a:t>beta (°)  </a:t>
            </a:r>
            <a:r>
              <a:rPr lang="en-US" sz="1400" b="1" dirty="0"/>
              <a:t>90.506(3)</a:t>
            </a:r>
            <a:endParaRPr lang="en-US" sz="1400" dirty="0"/>
          </a:p>
        </p:txBody>
      </p:sp>
      <p:sp>
        <p:nvSpPr>
          <p:cNvPr id="148" name="Rectangle 147"/>
          <p:cNvSpPr/>
          <p:nvPr/>
        </p:nvSpPr>
        <p:spPr>
          <a:xfrm>
            <a:off x="36237187" y="17207023"/>
            <a:ext cx="2695930" cy="738667"/>
          </a:xfrm>
          <a:prstGeom prst="rect">
            <a:avLst/>
          </a:prstGeom>
        </p:spPr>
        <p:txBody>
          <a:bodyPr wrap="none" lIns="137136" tIns="68568" rIns="137136" bIns="68568">
            <a:spAutoFit/>
          </a:bodyPr>
          <a:lstStyle/>
          <a:p>
            <a:r>
              <a:rPr lang="en-US" dirty="0" smtClean="0"/>
              <a:t>Polymorphs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44403" y="11592675"/>
            <a:ext cx="2709523" cy="263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Group 148"/>
          <p:cNvGrpSpPr/>
          <p:nvPr/>
        </p:nvGrpSpPr>
        <p:grpSpPr>
          <a:xfrm>
            <a:off x="36536127" y="4962746"/>
            <a:ext cx="4835155" cy="4159992"/>
            <a:chOff x="1752600" y="990600"/>
            <a:chExt cx="2220358" cy="1676400"/>
          </a:xfrm>
        </p:grpSpPr>
        <p:grpSp>
          <p:nvGrpSpPr>
            <p:cNvPr id="150" name="Group 149"/>
            <p:cNvGrpSpPr/>
            <p:nvPr/>
          </p:nvGrpSpPr>
          <p:grpSpPr>
            <a:xfrm flipH="1">
              <a:off x="1752600" y="990600"/>
              <a:ext cx="2220358" cy="1676400"/>
              <a:chOff x="1791345" y="990600"/>
              <a:chExt cx="2220358" cy="1676400"/>
            </a:xfrm>
          </p:grpSpPr>
          <p:sp>
            <p:nvSpPr>
              <p:cNvPr id="154" name="Cube 153"/>
              <p:cNvSpPr/>
              <p:nvPr/>
            </p:nvSpPr>
            <p:spPr>
              <a:xfrm>
                <a:off x="1791345" y="990600"/>
                <a:ext cx="609600" cy="1676400"/>
              </a:xfrm>
              <a:prstGeom prst="cube">
                <a:avLst>
                  <a:gd name="adj" fmla="val 72033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2" descr="http://www.tpub.com/math1/19.htm51.gif"/>
              <p:cNvPicPr>
                <a:picLocks noChangeAspect="1" noChangeArrowheads="1"/>
              </p:cNvPicPr>
              <p:nvPr/>
            </p:nvPicPr>
            <p:blipFill>
              <a:blip r:embed="rId3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985962" y="1290639"/>
                <a:ext cx="962025" cy="112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6" name="Rectangle 155"/>
              <p:cNvSpPr/>
              <p:nvPr/>
            </p:nvSpPr>
            <p:spPr>
              <a:xfrm>
                <a:off x="3657600" y="1676400"/>
                <a:ext cx="152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Cube 156"/>
              <p:cNvSpPr/>
              <p:nvPr/>
            </p:nvSpPr>
            <p:spPr>
              <a:xfrm>
                <a:off x="2819400" y="2209800"/>
                <a:ext cx="304800" cy="38100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ube 157"/>
              <p:cNvSpPr/>
              <p:nvPr/>
            </p:nvSpPr>
            <p:spPr>
              <a:xfrm>
                <a:off x="2895600" y="2057400"/>
                <a:ext cx="152400" cy="22860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 flipV="1">
                <a:off x="2971800" y="1676400"/>
                <a:ext cx="0" cy="3810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60" name="Cube 159"/>
              <p:cNvSpPr/>
              <p:nvPr/>
            </p:nvSpPr>
            <p:spPr>
              <a:xfrm rot="20377451">
                <a:off x="3783103" y="1539957"/>
                <a:ext cx="228600" cy="762000"/>
              </a:xfrm>
              <a:prstGeom prst="cub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Arrow Connector 160"/>
              <p:cNvCxnSpPr/>
              <p:nvPr/>
            </p:nvCxnSpPr>
            <p:spPr>
              <a:xfrm flipH="1">
                <a:off x="2971799" y="1805553"/>
                <a:ext cx="685801" cy="224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62" name="Picture 2" descr="http://www.tpub.com/math1/19.htm51.gif"/>
              <p:cNvPicPr>
                <a:picLocks noChangeAspect="1" noChangeArrowheads="1"/>
              </p:cNvPicPr>
              <p:nvPr/>
            </p:nvPicPr>
            <p:blipFill>
              <a:blip r:embed="rId3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133400" y="1355903"/>
                <a:ext cx="686199" cy="990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1" name="TextBox 150"/>
            <p:cNvSpPr txBox="1"/>
            <p:nvPr/>
          </p:nvSpPr>
          <p:spPr>
            <a:xfrm>
              <a:off x="1828800" y="1185619"/>
              <a:ext cx="246747" cy="272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626961" y="1309607"/>
              <a:ext cx="234233" cy="272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107409" y="1224367"/>
              <a:ext cx="234233" cy="272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338487" y="10401259"/>
            <a:ext cx="7145078" cy="2754576"/>
          </a:xfrm>
          <a:prstGeom prst="rect">
            <a:avLst/>
          </a:prstGeom>
        </p:spPr>
        <p:txBody>
          <a:bodyPr wrap="square" lIns="137136" tIns="68568" rIns="137136" bIns="68568">
            <a:spAutoFit/>
          </a:bodyPr>
          <a:lstStyle/>
          <a:p>
            <a:pPr algn="just"/>
            <a:r>
              <a:rPr lang="en-US" sz="3400" dirty="0"/>
              <a:t>BRAGG BRENTANO :The detector is positioned at 2</a:t>
            </a:r>
            <a:r>
              <a:rPr lang="en-US" sz="3400" dirty="0">
                <a:sym typeface="Symbol"/>
              </a:rPr>
              <a:t> angle to collect the data.   The number of X-rays counted by the detector is proportional to the intensity (I) of the scattered X-ray</a:t>
            </a:r>
            <a:endParaRPr lang="en-US" sz="3400" dirty="0"/>
          </a:p>
        </p:txBody>
      </p:sp>
      <p:sp>
        <p:nvSpPr>
          <p:cNvPr id="163" name="Rectangle 162"/>
          <p:cNvSpPr/>
          <p:nvPr/>
        </p:nvSpPr>
        <p:spPr>
          <a:xfrm>
            <a:off x="35443637" y="9064695"/>
            <a:ext cx="7145078" cy="2754576"/>
          </a:xfrm>
          <a:prstGeom prst="rect">
            <a:avLst/>
          </a:prstGeom>
        </p:spPr>
        <p:txBody>
          <a:bodyPr wrap="square" lIns="137136" tIns="68568" rIns="137136" bIns="68568">
            <a:spAutoFit/>
          </a:bodyPr>
          <a:lstStyle/>
          <a:p>
            <a:pPr algn="just"/>
            <a:r>
              <a:rPr lang="en-US" sz="3400" dirty="0"/>
              <a:t>Transmission with Area detection.</a:t>
            </a:r>
          </a:p>
          <a:p>
            <a:pPr algn="just"/>
            <a:r>
              <a:rPr lang="en-US" sz="3400" dirty="0"/>
              <a:t>The area (2D) detector is positioned behind the sample.  X-rays travel; through the sample and are collected at the detector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374521" y="12503892"/>
            <a:ext cx="3667930" cy="738667"/>
          </a:xfrm>
          <a:prstGeom prst="rect">
            <a:avLst/>
          </a:prstGeom>
          <a:noFill/>
        </p:spPr>
        <p:txBody>
          <a:bodyPr wrap="none" lIns="137136" tIns="68568" rIns="137136" bIns="68568" rtlCol="0">
            <a:spAutoFit/>
          </a:bodyPr>
          <a:lstStyle/>
          <a:p>
            <a:r>
              <a:rPr lang="en-US" dirty="0" smtClean="0"/>
              <a:t>Fiber Diffraction</a:t>
            </a:r>
            <a:endParaRPr lang="en-US" dirty="0"/>
          </a:p>
        </p:txBody>
      </p:sp>
      <p:pic>
        <p:nvPicPr>
          <p:cNvPr id="170" name="Picture 2" descr="G:\DCIM\105_PANA\P1050655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68766" y="4478436"/>
            <a:ext cx="1491216" cy="12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039" y="23161335"/>
            <a:ext cx="6489283" cy="423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desktop\5-9-16\val paper\val paper\heat_plot_gadds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222" y="22908600"/>
            <a:ext cx="5974853" cy="37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198" y="27844963"/>
            <a:ext cx="6260957" cy="307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215153" y="31080727"/>
            <a:ext cx="4346674" cy="738667"/>
          </a:xfrm>
          <a:prstGeom prst="rect">
            <a:avLst/>
          </a:prstGeom>
          <a:noFill/>
        </p:spPr>
        <p:txBody>
          <a:bodyPr wrap="none" lIns="137136" tIns="68568" rIns="137136" bIns="68568" rtlCol="0">
            <a:spAutoFit/>
          </a:bodyPr>
          <a:lstStyle/>
          <a:p>
            <a:r>
              <a:rPr lang="en-US" dirty="0" smtClean="0"/>
              <a:t>Qualitative Analysis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39765595" y="25275588"/>
            <a:ext cx="3291091" cy="738667"/>
          </a:xfrm>
          <a:prstGeom prst="rect">
            <a:avLst/>
          </a:prstGeom>
          <a:solidFill>
            <a:schemeClr val="bg1"/>
          </a:solidFill>
        </p:spPr>
        <p:txBody>
          <a:bodyPr wrap="none" lIns="137136" tIns="68568" rIns="137136" bIns="68568" rtlCol="0">
            <a:spAutoFit/>
          </a:bodyPr>
          <a:lstStyle/>
          <a:p>
            <a:r>
              <a:rPr lang="en-US" dirty="0" smtClean="0"/>
              <a:t>Phase Analysis</a:t>
            </a:r>
            <a:endParaRPr lang="en-US" dirty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004646"/>
              </a:clrFrom>
              <a:clrTo>
                <a:srgbClr val="0046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473" y="26920644"/>
            <a:ext cx="3294994" cy="329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238" y="28230131"/>
            <a:ext cx="2691139" cy="139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9156972" y="30079337"/>
            <a:ext cx="1835903" cy="723251"/>
          </a:xfrm>
          <a:prstGeom prst="rect">
            <a:avLst/>
          </a:prstGeom>
          <a:noFill/>
        </p:spPr>
        <p:txBody>
          <a:bodyPr wrap="none" lIns="137136" tIns="68568" rIns="137136" bIns="68568" rtlCol="0">
            <a:spAutoFit/>
          </a:bodyPr>
          <a:lstStyle/>
          <a:p>
            <a:r>
              <a:rPr lang="en-US" dirty="0" smtClean="0"/>
              <a:t>Paraffin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829" y="31480435"/>
            <a:ext cx="3980144" cy="723251"/>
          </a:xfrm>
          <a:prstGeom prst="rect">
            <a:avLst/>
          </a:prstGeom>
          <a:noFill/>
        </p:spPr>
        <p:txBody>
          <a:bodyPr wrap="none" lIns="137136" tIns="68568" rIns="137136" bIns="68568" rtlCol="0">
            <a:spAutoFit/>
          </a:bodyPr>
          <a:lstStyle/>
          <a:p>
            <a:r>
              <a:rPr lang="en-US" dirty="0" smtClean="0"/>
              <a:t>1.1.2  2018 </a:t>
            </a:r>
            <a:r>
              <a:rPr lang="en-US" dirty="0" smtClean="0"/>
              <a:t>TAMU</a:t>
            </a:r>
            <a:endParaRPr lang="en-US" dirty="0"/>
          </a:p>
        </p:txBody>
      </p:sp>
      <p:sp>
        <p:nvSpPr>
          <p:cNvPr id="127" name="Text Box 41"/>
          <p:cNvSpPr txBox="1">
            <a:spLocks noChangeArrowheads="1"/>
          </p:cNvSpPr>
          <p:nvPr/>
        </p:nvSpPr>
        <p:spPr bwMode="auto">
          <a:xfrm>
            <a:off x="34930658" y="21582374"/>
            <a:ext cx="6394325" cy="9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30" tIns="41462" rIns="82930" bIns="41462">
            <a:spAutoFit/>
          </a:bodyPr>
          <a:lstStyle/>
          <a:p>
            <a:pPr defTabSz="1066627"/>
            <a:r>
              <a:rPr lang="en-US" sz="2900" dirty="0">
                <a:latin typeface="Tahoma" pitchFamily="34" charset="0"/>
              </a:rPr>
              <a:t>Structure Determination from Powder Data and Rietveld Refinement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967131" y="13539019"/>
            <a:ext cx="3592810" cy="877162"/>
          </a:xfrm>
          <a:prstGeom prst="rect">
            <a:avLst/>
          </a:prstGeom>
          <a:noFill/>
        </p:spPr>
        <p:txBody>
          <a:bodyPr wrap="none" lIns="137136" tIns="68568" rIns="137136" bIns="68568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556403" y="11127041"/>
            <a:ext cx="1262846" cy="738667"/>
          </a:xfrm>
          <a:prstGeom prst="rect">
            <a:avLst/>
          </a:prstGeom>
        </p:spPr>
        <p:txBody>
          <a:bodyPr wrap="none" lIns="137136" tIns="68568" rIns="137136" bIns="68568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Å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149526" y="10824699"/>
            <a:ext cx="1262846" cy="738667"/>
          </a:xfrm>
          <a:prstGeom prst="rect">
            <a:avLst/>
          </a:prstGeom>
        </p:spPr>
        <p:txBody>
          <a:bodyPr wrap="none" lIns="137136" tIns="68568" rIns="137136" bIns="68568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Å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7092121" y="9681699"/>
            <a:ext cx="887746" cy="738667"/>
          </a:xfrm>
          <a:prstGeom prst="rect">
            <a:avLst/>
          </a:prstGeom>
        </p:spPr>
        <p:txBody>
          <a:bodyPr wrap="none" lIns="137136" tIns="68568" rIns="137136" bIns="68568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5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Å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988897" y="30978367"/>
            <a:ext cx="786754" cy="738667"/>
          </a:xfrm>
          <a:prstGeom prst="rect">
            <a:avLst/>
          </a:prstGeom>
        </p:spPr>
        <p:txBody>
          <a:bodyPr wrap="none" lIns="137136" tIns="68568" rIns="137136" bIns="68568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7265876" y="8636671"/>
                <a:ext cx="4321090" cy="770885"/>
              </a:xfrm>
              <a:prstGeom prst="rect">
                <a:avLst/>
              </a:prstGeom>
            </p:spPr>
            <p:txBody>
              <a:bodyPr wrap="none" lIns="137136" tIns="68568" rIns="137136" bIns="6856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𝒃</m:t>
                                  </m:r>
                                  <m:sSup>
                                    <m:sSupPr>
                                      <m:ctrlPr>
                                        <a:rPr lang="en-US" sz="2400" b="1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dirty="0"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400" b="1" i="1" dirty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400" b="1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582" y="5757777"/>
                <a:ext cx="2880725" cy="513923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945603" y="8827479"/>
                <a:ext cx="2928782" cy="507830"/>
              </a:xfrm>
              <a:prstGeom prst="rect">
                <a:avLst/>
              </a:prstGeom>
              <a:noFill/>
            </p:spPr>
            <p:txBody>
              <a:bodyPr wrap="none" lIns="137136" tIns="68568" rIns="137136" bIns="6856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=2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1" y="5884986"/>
                <a:ext cx="1952522" cy="338554"/>
              </a:xfrm>
              <a:prstGeom prst="rect">
                <a:avLst/>
              </a:prstGeom>
              <a:blipFill rotWithShape="1">
                <a:blip r:embed="rId39"/>
                <a:stretch>
                  <a:fillRect t="-100000" r="-15938" b="-1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9479432" y="12374016"/>
                <a:ext cx="844464" cy="600163"/>
              </a:xfrm>
              <a:prstGeom prst="rect">
                <a:avLst/>
              </a:prstGeom>
            </p:spPr>
            <p:txBody>
              <a:bodyPr wrap="none" lIns="137136" tIns="68568" rIns="137136" bIns="6856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9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US" sz="2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288" y="8249344"/>
                <a:ext cx="562975" cy="400110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13957865" y="9454973"/>
                <a:ext cx="1330171" cy="600163"/>
              </a:xfrm>
              <a:prstGeom prst="rect">
                <a:avLst/>
              </a:prstGeom>
            </p:spPr>
            <p:txBody>
              <a:bodyPr wrap="none" lIns="137136" tIns="68568" rIns="137136" bIns="6856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>
                          <a:solidFill>
                            <a:srgbClr val="FF000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900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9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9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29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241" y="6303313"/>
                <a:ext cx="886781" cy="400110"/>
              </a:xfrm>
              <a:prstGeom prst="rect">
                <a:avLst/>
              </a:prstGeom>
              <a:blipFill rotWithShape="1">
                <a:blip r:embed="rId4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706" y="17023188"/>
            <a:ext cx="4734336" cy="230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7990807" y="2678103"/>
            <a:ext cx="2139019" cy="313910"/>
          </a:xfrm>
          <a:prstGeom prst="rect">
            <a:avLst/>
          </a:prstGeom>
        </p:spPr>
        <p:txBody>
          <a:bodyPr wrap="none" lIns="91426" tIns="45710" rIns="91426" bIns="45710">
            <a:spAutoFit/>
          </a:bodyPr>
          <a:lstStyle/>
          <a:p>
            <a:r>
              <a:rPr lang="en-US" sz="1400" dirty="0">
                <a:latin typeface="Algerian" panose="04020705040A02060702" pitchFamily="82" charset="0"/>
              </a:rPr>
              <a:t>cum </a:t>
            </a:r>
            <a:r>
              <a:rPr lang="en-US" sz="1400" dirty="0" err="1">
                <a:latin typeface="Algerian" panose="04020705040A02060702" pitchFamily="82" charset="0"/>
              </a:rPr>
              <a:t>videbimus</a:t>
            </a:r>
            <a:r>
              <a:rPr lang="en-US" sz="1400" dirty="0">
                <a:latin typeface="Algerian" panose="04020705040A02060702" pitchFamily="82" charset="0"/>
              </a:rPr>
              <a:t> lumen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481d4bd8fdcad33681b94c2150fec594f4c7e"/>
  <p:tag name="ISPRING_RESOURCE_PATHS_HASH_2" val="e437ecce5721cbeee629c5a1ee4a144338b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1034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Texas A &amp; 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H. Reibenspies</dc:creator>
  <cp:lastModifiedBy>jhr6675</cp:lastModifiedBy>
  <cp:revision>225</cp:revision>
  <cp:lastPrinted>2017-01-26T19:32:54Z</cp:lastPrinted>
  <dcterms:created xsi:type="dcterms:W3CDTF">2005-02-28T20:35:06Z</dcterms:created>
  <dcterms:modified xsi:type="dcterms:W3CDTF">2018-02-26T21:11:37Z</dcterms:modified>
</cp:coreProperties>
</file>