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034463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85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57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43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429000" algn="l" defTabSz="1371600" rtl="0" eaLnBrk="1" latinLnBrk="0" hangingPunct="1"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4114800" algn="l" defTabSz="1371600" rtl="0" eaLnBrk="1" latinLnBrk="0" hangingPunct="1"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800600" algn="l" defTabSz="1371600" rtl="0" eaLnBrk="1" latinLnBrk="0" hangingPunct="1"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486400" algn="l" defTabSz="1371600" rtl="0" eaLnBrk="1" latinLnBrk="0" hangingPunct="1">
      <a:defRPr sz="3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7B1FCE-02EE-4985-9080-AF4774A4A478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0000"/>
    <a:srgbClr val="993300"/>
    <a:srgbClr val="9FFF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850" autoAdjust="0"/>
  </p:normalViewPr>
  <p:slideViewPr>
    <p:cSldViewPr snapToGrid="0">
      <p:cViewPr>
        <p:scale>
          <a:sx n="55" d="100"/>
          <a:sy n="55" d="100"/>
        </p:scale>
        <p:origin x="4140" y="237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20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820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2CB179-3EA9-474F-A9B5-44E6ADF1C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4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2F4A-F710-4D73-B589-BE347D1680D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77863"/>
            <a:ext cx="4518025" cy="3387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91013"/>
            <a:ext cx="5486400" cy="406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0438"/>
            <a:ext cx="2971800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80438"/>
            <a:ext cx="2971800" cy="452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C2E0-5A62-422B-9E0D-8C79B037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0C2E0-5A62-422B-9E0D-8C79B0375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7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62E-EDD9-4622-9B73-4D8E27ED1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F39F-5981-4CA9-A2B9-2D820E77E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26063" y="4221482"/>
            <a:ext cx="31600137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5640" y="4221482"/>
            <a:ext cx="94068903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F6B2-2A44-4C03-AC54-156BB25BE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C8F7-F0C6-4861-9B23-DAB3DA524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37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F332-1CCB-4D80-AD02-BC888DFF1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5657" y="24582122"/>
            <a:ext cx="62834520" cy="69517263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91697" y="24582122"/>
            <a:ext cx="62834520" cy="69517263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DDB-9C97-4FCB-BDF0-31084B94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7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7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3" cy="18966183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37" y="7368543"/>
            <a:ext cx="19400520" cy="3070857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7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37" y="10439400"/>
            <a:ext cx="19400520" cy="18966183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CBA-A826-4A8B-8D60-E8F9FD9D8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7A85-F23F-49B6-AE35-DFDA73C0B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41EA-B51C-4BD3-99D6-ED2AD0020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300"/>
            </a:lvl1pPr>
            <a:lvl2pPr>
              <a:defRPr sz="135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2"/>
            <a:ext cx="14439903" cy="22517103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7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ABDC-1914-47CB-84EB-0197B409E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560" indent="0">
              <a:buNone/>
              <a:defRPr sz="13500"/>
            </a:lvl2pPr>
            <a:lvl3pPr marL="4389120" indent="0">
              <a:buNone/>
              <a:defRPr sz="11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7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DA81-BE8E-4B91-AB76-B26E797E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97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97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1.0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97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B104-283A-4CC1-A805-D83B18E2F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4389120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26" Type="http://schemas.openxmlformats.org/officeDocument/2006/relationships/image" Target="../media/image17.gif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47" Type="http://schemas.openxmlformats.org/officeDocument/2006/relationships/image" Target="../media/image23.png"/><Relationship Id="rId50" Type="http://schemas.openxmlformats.org/officeDocument/2006/relationships/image" Target="../media/image25.jpeg"/><Relationship Id="rId55" Type="http://schemas.openxmlformats.org/officeDocument/2006/relationships/image" Target="../media/image32.png"/><Relationship Id="rId63" Type="http://schemas.openxmlformats.org/officeDocument/2006/relationships/image" Target="../media/image39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5" Type="http://schemas.openxmlformats.org/officeDocument/2006/relationships/image" Target="../media/image16.jpeg"/><Relationship Id="rId33" Type="http://schemas.openxmlformats.org/officeDocument/2006/relationships/image" Target="../media/image22.png"/><Relationship Id="rId46" Type="http://schemas.openxmlformats.org/officeDocument/2006/relationships/image" Target="../media/image31.png"/><Relationship Id="rId59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9" Type="http://schemas.openxmlformats.org/officeDocument/2006/relationships/image" Target="../media/image19.png"/><Relationship Id="rId54" Type="http://schemas.openxmlformats.org/officeDocument/2006/relationships/image" Target="../media/image33.png"/><Relationship Id="rId6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32" Type="http://schemas.openxmlformats.org/officeDocument/2006/relationships/image" Target="../media/image21.png"/><Relationship Id="rId45" Type="http://schemas.openxmlformats.org/officeDocument/2006/relationships/image" Target="../media/image30.png"/><Relationship Id="rId53" Type="http://schemas.openxmlformats.org/officeDocument/2006/relationships/image" Target="../media/image26.png"/><Relationship Id="rId58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4.png"/><Relationship Id="rId28" Type="http://schemas.microsoft.com/office/2007/relationships/hdphoto" Target="../media/hdphoto3.wdp"/><Relationship Id="rId49" Type="http://schemas.openxmlformats.org/officeDocument/2006/relationships/image" Target="../media/image24.png"/><Relationship Id="rId61" Type="http://schemas.openxmlformats.org/officeDocument/2006/relationships/image" Target="../media/image36.png"/><Relationship Id="rId10" Type="http://schemas.microsoft.com/office/2007/relationships/hdphoto" Target="../media/hdphoto1.wdp"/><Relationship Id="rId31" Type="http://schemas.microsoft.com/office/2007/relationships/hdphoto" Target="../media/hdphoto4.wdp"/><Relationship Id="rId44" Type="http://schemas.openxmlformats.org/officeDocument/2006/relationships/image" Target="../media/image130.png"/><Relationship Id="rId52" Type="http://schemas.openxmlformats.org/officeDocument/2006/relationships/image" Target="../media/image27.png"/><Relationship Id="rId60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48" Type="http://schemas.openxmlformats.org/officeDocument/2006/relationships/image" Target="../media/image220.png"/><Relationship Id="rId56" Type="http://schemas.openxmlformats.org/officeDocument/2006/relationships/image" Target="../media/image35.png"/><Relationship Id="rId64" Type="http://schemas.openxmlformats.org/officeDocument/2006/relationships/image" Target="../media/image40.png"/><Relationship Id="rId8" Type="http://schemas.openxmlformats.org/officeDocument/2006/relationships/image" Target="../media/image5.png"/><Relationship Id="rId5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410"/>
          <p:cNvGrpSpPr/>
          <p:nvPr/>
        </p:nvGrpSpPr>
        <p:grpSpPr>
          <a:xfrm>
            <a:off x="17143643" y="13144500"/>
            <a:ext cx="12374333" cy="3610150"/>
            <a:chOff x="1870282" y="3286502"/>
            <a:chExt cx="5155748" cy="1383883"/>
          </a:xfrm>
        </p:grpSpPr>
        <p:grpSp>
          <p:nvGrpSpPr>
            <p:cNvPr id="412" name="Group 411"/>
            <p:cNvGrpSpPr/>
            <p:nvPr/>
          </p:nvGrpSpPr>
          <p:grpSpPr>
            <a:xfrm>
              <a:off x="1870282" y="3286502"/>
              <a:ext cx="5155748" cy="1383883"/>
              <a:chOff x="914400" y="-149273"/>
              <a:chExt cx="7884707" cy="6063348"/>
            </a:xfrm>
          </p:grpSpPr>
          <p:pic>
            <p:nvPicPr>
              <p:cNvPr id="415" name="Picture 2" descr="http://www.chrisronk.net/ham/purewav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136" y="175452"/>
                <a:ext cx="3657600" cy="2895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http://www.chrisronk.net/ham/purewave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14850" y="2895598"/>
                <a:ext cx="3814642" cy="2895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7" name="Rectangle 416"/>
              <p:cNvSpPr/>
              <p:nvPr/>
            </p:nvSpPr>
            <p:spPr>
              <a:xfrm>
                <a:off x="5979707" y="2971800"/>
                <a:ext cx="2819400" cy="259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/>
              <p:cNvGrpSpPr/>
              <p:nvPr/>
            </p:nvGrpSpPr>
            <p:grpSpPr>
              <a:xfrm>
                <a:off x="914400" y="-149273"/>
                <a:ext cx="5079312" cy="6063348"/>
                <a:chOff x="914400" y="-149273"/>
                <a:chExt cx="5079312" cy="6063348"/>
              </a:xfrm>
            </p:grpSpPr>
            <p:pic>
              <p:nvPicPr>
                <p:cNvPr id="419" name="Picture 2" descr="http://www.chrisronk.net/ham/purewave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2895600"/>
                  <a:ext cx="3657600" cy="28956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20" name="Straight Arrow Connector 419"/>
                <p:cNvCxnSpPr>
                  <a:endCxn id="415" idx="3"/>
                </p:cNvCxnSpPr>
                <p:nvPr/>
              </p:nvCxnSpPr>
              <p:spPr>
                <a:xfrm>
                  <a:off x="945136" y="1623252"/>
                  <a:ext cx="3657600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Arrow Connector 420"/>
                <p:cNvCxnSpPr/>
                <p:nvPr/>
              </p:nvCxnSpPr>
              <p:spPr>
                <a:xfrm flipV="1">
                  <a:off x="914400" y="4333795"/>
                  <a:ext cx="5048410" cy="960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/>
                <p:cNvCxnSpPr/>
                <p:nvPr/>
              </p:nvCxnSpPr>
              <p:spPr>
                <a:xfrm flipV="1">
                  <a:off x="4556632" y="406400"/>
                  <a:ext cx="30999" cy="3952369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/>
                <p:nvPr/>
              </p:nvCxnSpPr>
              <p:spPr>
                <a:xfrm flipV="1">
                  <a:off x="5269966" y="2895601"/>
                  <a:ext cx="15368" cy="1446519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/>
                <p:nvPr/>
              </p:nvCxnSpPr>
              <p:spPr>
                <a:xfrm flipH="1">
                  <a:off x="3181190" y="1636699"/>
                  <a:ext cx="38420" cy="2689412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Arrow Connector 424"/>
                <p:cNvCxnSpPr/>
                <p:nvPr/>
              </p:nvCxnSpPr>
              <p:spPr>
                <a:xfrm>
                  <a:off x="3187594" y="2880233"/>
                  <a:ext cx="1384406" cy="896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6" name="TextBox 425"/>
                <p:cNvSpPr txBox="1"/>
                <p:nvPr/>
              </p:nvSpPr>
              <p:spPr>
                <a:xfrm>
                  <a:off x="3570422" y="1710915"/>
                  <a:ext cx="396524" cy="139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sym typeface="Symbol"/>
                    </a:rPr>
                    <a:t></a:t>
                  </a:r>
                  <a:endParaRPr lang="en-US" sz="4800" dirty="0"/>
                </a:p>
              </p:txBody>
            </p:sp>
            <p:cxnSp>
              <p:nvCxnSpPr>
                <p:cNvPr id="427" name="Straight Arrow Connector 426"/>
                <p:cNvCxnSpPr/>
                <p:nvPr/>
              </p:nvCxnSpPr>
              <p:spPr>
                <a:xfrm>
                  <a:off x="4577124" y="3140210"/>
                  <a:ext cx="678755" cy="1792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8" name="Rectangle 427"/>
                <p:cNvSpPr/>
                <p:nvPr/>
              </p:nvSpPr>
              <p:spPr>
                <a:xfrm>
                  <a:off x="4815693" y="1780374"/>
                  <a:ext cx="222871" cy="11889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latin typeface="Script MT Bold" panose="03040602040607080904" pitchFamily="66" charset="0"/>
                    </a:rPr>
                    <a:t>l</a:t>
                  </a:r>
                  <a:endParaRPr lang="en-US" sz="4000" dirty="0">
                    <a:latin typeface="Script MT Bold" panose="03040602040607080904" pitchFamily="66" charset="0"/>
                  </a:endParaRPr>
                </a:p>
              </p:txBody>
            </p:sp>
            <p:cxnSp>
              <p:nvCxnSpPr>
                <p:cNvPr id="429" name="Straight Connector 428"/>
                <p:cNvCxnSpPr/>
                <p:nvPr/>
              </p:nvCxnSpPr>
              <p:spPr>
                <a:xfrm flipV="1">
                  <a:off x="5964377" y="2902008"/>
                  <a:ext cx="29335" cy="2869212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Arrow Connector 429"/>
                <p:cNvCxnSpPr/>
                <p:nvPr/>
              </p:nvCxnSpPr>
              <p:spPr>
                <a:xfrm>
                  <a:off x="5288130" y="3400188"/>
                  <a:ext cx="678755" cy="1792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flipV="1">
                  <a:off x="921711" y="444722"/>
                  <a:ext cx="1685" cy="5326497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Arrow Connector 431"/>
                <p:cNvCxnSpPr/>
                <p:nvPr/>
              </p:nvCxnSpPr>
              <p:spPr>
                <a:xfrm flipV="1">
                  <a:off x="969108" y="578338"/>
                  <a:ext cx="3626338" cy="7816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3" name="TextBox 432"/>
                <p:cNvSpPr txBox="1"/>
                <p:nvPr/>
              </p:nvSpPr>
              <p:spPr>
                <a:xfrm>
                  <a:off x="1718976" y="-149273"/>
                  <a:ext cx="1655902" cy="6719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Path length of wave 1 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34" name="Straight Arrow Connector 433"/>
                <p:cNvCxnSpPr/>
                <p:nvPr/>
              </p:nvCxnSpPr>
              <p:spPr>
                <a:xfrm flipV="1">
                  <a:off x="926123" y="5478585"/>
                  <a:ext cx="4990123" cy="27353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5" name="TextBox 434"/>
                <p:cNvSpPr txBox="1"/>
                <p:nvPr/>
              </p:nvSpPr>
              <p:spPr>
                <a:xfrm>
                  <a:off x="2334807" y="5293772"/>
                  <a:ext cx="1502691" cy="62030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Path length of wave 2 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13" name="Rectangle 412"/>
            <p:cNvSpPr/>
            <p:nvPr/>
          </p:nvSpPr>
          <p:spPr>
            <a:xfrm>
              <a:off x="4865330" y="3777475"/>
              <a:ext cx="145734" cy="271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Script MT Bold" panose="03040602040607080904" pitchFamily="66" charset="0"/>
                </a:rPr>
                <a:t>l</a:t>
              </a:r>
              <a:endParaRPr lang="en-US" sz="4000" dirty="0">
                <a:latin typeface="Script MT Bold" panose="03040602040607080904" pitchFamily="66" charset="0"/>
              </a:endParaRPr>
            </a:p>
          </p:txBody>
        </p:sp>
      </p:grpSp>
      <p:pic>
        <p:nvPicPr>
          <p:cNvPr id="318" name="Picture 2" descr="T:\PHOTOS\photos3\pa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37882" y="7019532"/>
            <a:ext cx="3192936" cy="3192936"/>
          </a:xfrm>
          <a:prstGeom prst="rect">
            <a:avLst/>
          </a:prstGeom>
          <a:noFill/>
        </p:spPr>
      </p:pic>
      <p:sp>
        <p:nvSpPr>
          <p:cNvPr id="292" name="Oval 291"/>
          <p:cNvSpPr/>
          <p:nvPr/>
        </p:nvSpPr>
        <p:spPr>
          <a:xfrm>
            <a:off x="7946575" y="12190135"/>
            <a:ext cx="222044" cy="233165"/>
          </a:xfrm>
          <a:prstGeom prst="ellipse">
            <a:avLst/>
          </a:prstGeom>
          <a:solidFill>
            <a:srgbClr val="9FFFE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356588" y="13111382"/>
            <a:ext cx="971487" cy="8954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757491" y="13205343"/>
            <a:ext cx="391719" cy="401136"/>
          </a:xfrm>
          <a:prstGeom prst="ellipse">
            <a:avLst/>
          </a:prstGeom>
          <a:solidFill>
            <a:srgbClr val="FFFF00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28072" y="11570505"/>
            <a:ext cx="0" cy="16002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033281" y="1087881"/>
            <a:ext cx="11886192" cy="32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61" tIns="53328" rIns="106661" bIns="53328">
            <a:spAutoFit/>
          </a:bodyPr>
          <a:lstStyle/>
          <a:p>
            <a:pPr algn="ctr" defTabSz="1066800"/>
            <a:r>
              <a:rPr lang="en-US" sz="10100" dirty="0">
                <a:latin typeface="Cooper Black" pitchFamily="18" charset="0"/>
              </a:rPr>
              <a:t>Crystallography</a:t>
            </a:r>
          </a:p>
          <a:p>
            <a:pPr algn="ctr" defTabSz="1066800"/>
            <a:r>
              <a:rPr lang="en-US" sz="10100" dirty="0">
                <a:latin typeface="Cooper Black" pitchFamily="18" charset="0"/>
              </a:rPr>
              <a:t>How do you do?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6711" y="342897"/>
            <a:ext cx="42976800" cy="3188970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3" rIns="137160" bIns="68583" anchor="ctr"/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9411986" y="1371601"/>
            <a:ext cx="12439652" cy="40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661" tIns="53328" rIns="106661" bIns="53328">
            <a:spAutoFit/>
          </a:bodyPr>
          <a:lstStyle/>
          <a:p>
            <a:pPr algn="just" defTabSz="1066800"/>
            <a:r>
              <a:rPr lang="en-US" sz="2900" b="1" dirty="0">
                <a:latin typeface="Verdana" pitchFamily="34" charset="0"/>
              </a:rPr>
              <a:t>From Diffraction to structure….</a:t>
            </a:r>
          </a:p>
          <a:p>
            <a:pPr algn="just" defTabSz="1066800"/>
            <a:r>
              <a:rPr lang="en-US" sz="2900" dirty="0">
                <a:latin typeface="Verdana" pitchFamily="34" charset="0"/>
              </a:rPr>
              <a:t>Normally one would use a microscope to view small objects. If we use a light microscope we cannot look at objects smaller than the wavelength of light which is about 10 </a:t>
            </a:r>
            <a:r>
              <a:rPr lang="en-US" sz="2900" baseline="30000" dirty="0">
                <a:latin typeface="Verdana" pitchFamily="34" charset="0"/>
              </a:rPr>
              <a:t>-6</a:t>
            </a:r>
            <a:r>
              <a:rPr lang="en-US" sz="2900" dirty="0">
                <a:latin typeface="Verdana" pitchFamily="34" charset="0"/>
              </a:rPr>
              <a:t> m.  Since the atom has dimensions of about 10</a:t>
            </a:r>
            <a:r>
              <a:rPr lang="en-US" sz="2900" baseline="30000" dirty="0">
                <a:latin typeface="Verdana" pitchFamily="34" charset="0"/>
              </a:rPr>
              <a:t>-10</a:t>
            </a:r>
            <a:r>
              <a:rPr lang="en-US" sz="2900" dirty="0">
                <a:latin typeface="Verdana" pitchFamily="34" charset="0"/>
              </a:rPr>
              <a:t> m we cannot image an atom with a photon of light.   X-rays, on the other hand, have a wavelength of about 10 </a:t>
            </a:r>
            <a:r>
              <a:rPr lang="en-US" sz="2900" baseline="30000" dirty="0">
                <a:latin typeface="Verdana" pitchFamily="34" charset="0"/>
              </a:rPr>
              <a:t>-10</a:t>
            </a:r>
            <a:r>
              <a:rPr lang="en-US" sz="2900" dirty="0">
                <a:latin typeface="Verdana" pitchFamily="34" charset="0"/>
              </a:rPr>
              <a:t> m and are suitable for imaging objects at the atomic scale but cannot be lensed, so we must do what a lens would do only with X-rays, math and modeling ….</a:t>
            </a:r>
            <a:endParaRPr lang="en-US" sz="2900" dirty="0"/>
          </a:p>
        </p:txBody>
      </p:sp>
      <p:pic>
        <p:nvPicPr>
          <p:cNvPr id="57" name="Picture 4" descr="G:\bilder\kurs\xrd\CUBE-MUL.PC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86" y="8291834"/>
            <a:ext cx="5029200" cy="31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6"/>
          <p:cNvCxnSpPr>
            <a:cxnSpLocks noChangeShapeType="1"/>
          </p:cNvCxnSpPr>
          <p:nvPr/>
        </p:nvCxnSpPr>
        <p:spPr bwMode="auto">
          <a:xfrm rot="16200000" flipH="1">
            <a:off x="3441935" y="11435087"/>
            <a:ext cx="3543303" cy="1600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8"/>
          <p:cNvCxnSpPr>
            <a:cxnSpLocks noChangeShapeType="1"/>
          </p:cNvCxnSpPr>
          <p:nvPr/>
        </p:nvCxnSpPr>
        <p:spPr bwMode="auto">
          <a:xfrm>
            <a:off x="4527786" y="10234938"/>
            <a:ext cx="3543303" cy="102870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5352824" y="8755607"/>
            <a:ext cx="6858000" cy="191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3" rIns="137160" bIns="68583">
            <a:spAutoFit/>
          </a:bodyPr>
          <a:lstStyle/>
          <a:p>
            <a:pPr algn="l"/>
            <a:r>
              <a:rPr lang="en-US" sz="2900" dirty="0"/>
              <a:t>A crystal is a solid material whose constituent atoms (molecules and ions) are arranged in an orderly repeating pattern extending in all three spatial dimensions. </a:t>
            </a:r>
          </a:p>
        </p:txBody>
      </p:sp>
      <p:sp>
        <p:nvSpPr>
          <p:cNvPr id="139" name="Title 1"/>
          <p:cNvSpPr txBox="1">
            <a:spLocks/>
          </p:cNvSpPr>
          <p:nvPr/>
        </p:nvSpPr>
        <p:spPr bwMode="auto">
          <a:xfrm>
            <a:off x="265999" y="7115132"/>
            <a:ext cx="10583876" cy="18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16" tIns="219408" rIns="438816" bIns="219408" numCol="1" anchor="ctr" anchorCtr="0" compatLnSpc="1">
            <a:prstTxWarp prst="textNoShape">
              <a:avLst/>
            </a:prstTxWarp>
          </a:bodyPr>
          <a:lstStyle>
            <a:lvl1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6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Order in Space….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Connector 212"/>
          <p:cNvCxnSpPr/>
          <p:nvPr/>
        </p:nvCxnSpPr>
        <p:spPr>
          <a:xfrm flipV="1">
            <a:off x="19676948" y="21511200"/>
            <a:ext cx="6370007" cy="15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V="1">
            <a:off x="19717826" y="23028479"/>
            <a:ext cx="6370010" cy="15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rot="16200000" flipH="1">
            <a:off x="19790655" y="20137997"/>
            <a:ext cx="3170676" cy="2706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20451471" y="18797234"/>
            <a:ext cx="2325696" cy="2729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5400000" flipH="1" flipV="1">
            <a:off x="22686469" y="19532454"/>
            <a:ext cx="2084309" cy="1833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5400000" flipH="1" flipV="1">
            <a:off x="22658940" y="21071195"/>
            <a:ext cx="2081151" cy="1833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6200000" flipH="1">
            <a:off x="22028170" y="22258693"/>
            <a:ext cx="1477964" cy="173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22023348" y="21611341"/>
            <a:ext cx="732666" cy="598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H="1">
            <a:off x="22026533" y="22323428"/>
            <a:ext cx="761088" cy="6679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85"/>
          <p:cNvSpPr txBox="1">
            <a:spLocks noChangeArrowheads="1"/>
          </p:cNvSpPr>
          <p:nvPr/>
        </p:nvSpPr>
        <p:spPr bwMode="auto">
          <a:xfrm>
            <a:off x="21808692" y="22453715"/>
            <a:ext cx="438102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</a:t>
            </a:r>
          </a:p>
        </p:txBody>
      </p:sp>
      <p:sp>
        <p:nvSpPr>
          <p:cNvPr id="223" name="TextBox 86"/>
          <p:cNvSpPr txBox="1">
            <a:spLocks noChangeArrowheads="1"/>
          </p:cNvSpPr>
          <p:nvPr/>
        </p:nvSpPr>
        <p:spPr bwMode="auto">
          <a:xfrm>
            <a:off x="22688874" y="21860651"/>
            <a:ext cx="527067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4" name="TextBox 87"/>
          <p:cNvSpPr txBox="1">
            <a:spLocks noChangeArrowheads="1"/>
          </p:cNvSpPr>
          <p:nvPr/>
        </p:nvSpPr>
        <p:spPr bwMode="auto">
          <a:xfrm>
            <a:off x="23115214" y="20824384"/>
            <a:ext cx="522258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l-GR" i="1" dirty="0"/>
              <a:t>θ</a:t>
            </a:r>
            <a:endParaRPr lang="en-US" i="1" dirty="0"/>
          </a:p>
        </p:txBody>
      </p:sp>
      <p:sp>
        <p:nvSpPr>
          <p:cNvPr id="225" name="TextBox 88"/>
          <p:cNvSpPr txBox="1">
            <a:spLocks noChangeArrowheads="1"/>
          </p:cNvSpPr>
          <p:nvPr/>
        </p:nvSpPr>
        <p:spPr bwMode="auto">
          <a:xfrm>
            <a:off x="22229648" y="21743153"/>
            <a:ext cx="522258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l-GR" i="1" dirty="0"/>
              <a:t>θ</a:t>
            </a:r>
            <a:endParaRPr lang="en-US" i="1" dirty="0"/>
          </a:p>
        </p:txBody>
      </p:sp>
      <p:cxnSp>
        <p:nvCxnSpPr>
          <p:cNvPr id="226" name="Straight Connector 225"/>
          <p:cNvCxnSpPr/>
          <p:nvPr/>
        </p:nvCxnSpPr>
        <p:spPr>
          <a:xfrm rot="16200000" flipH="1">
            <a:off x="22790277" y="21591750"/>
            <a:ext cx="694770" cy="6123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 flipH="1" flipV="1">
            <a:off x="22806092" y="22335468"/>
            <a:ext cx="697929" cy="6123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93"/>
          <p:cNvSpPr txBox="1">
            <a:spLocks noChangeArrowheads="1"/>
          </p:cNvSpPr>
          <p:nvPr/>
        </p:nvSpPr>
        <p:spPr bwMode="auto">
          <a:xfrm>
            <a:off x="23134185" y="22456874"/>
            <a:ext cx="438102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23564447" y="21939669"/>
            <a:ext cx="4781957" cy="103105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</a:rPr>
              <a:t>When</a:t>
            </a:r>
            <a:r>
              <a:rPr lang="en-US" sz="2900" b="1" dirty="0">
                <a:solidFill>
                  <a:srgbClr val="FF0000"/>
                </a:solidFill>
                <a:latin typeface="Script MT Bold" pitchFamily="66" charset="0"/>
              </a:rPr>
              <a:t> </a:t>
            </a:r>
            <a:r>
              <a:rPr lang="en-US" sz="2900" b="1" dirty="0" err="1">
                <a:latin typeface="Script MT Bold" pitchFamily="66" charset="0"/>
              </a:rPr>
              <a:t>l+l</a:t>
            </a:r>
            <a:r>
              <a:rPr lang="en-US" sz="2900" b="1" dirty="0">
                <a:latin typeface="Script MT Bold" pitchFamily="66" charset="0"/>
              </a:rPr>
              <a:t> </a:t>
            </a:r>
            <a:r>
              <a:rPr lang="en-US" sz="2900" b="1" dirty="0">
                <a:latin typeface="+mn-lt"/>
              </a:rPr>
              <a:t>= n</a:t>
            </a:r>
            <a:r>
              <a:rPr lang="en-US" sz="2900" b="1" dirty="0">
                <a:latin typeface="+mn-lt"/>
                <a:sym typeface="Symbol"/>
              </a:rPr>
              <a:t> </a:t>
            </a:r>
            <a:r>
              <a:rPr lang="en-US" sz="2900" b="1" dirty="0">
                <a:solidFill>
                  <a:srgbClr val="FF0000"/>
                </a:solidFill>
                <a:latin typeface="+mn-lt"/>
                <a:sym typeface="Symbol"/>
              </a:rPr>
              <a:t>then the two waves are in phase</a:t>
            </a:r>
          </a:p>
        </p:txBody>
      </p:sp>
      <p:sp>
        <p:nvSpPr>
          <p:cNvPr id="230" name="TextBox 100"/>
          <p:cNvSpPr txBox="1">
            <a:spLocks noChangeArrowheads="1"/>
          </p:cNvSpPr>
          <p:nvPr/>
        </p:nvSpPr>
        <p:spPr bwMode="auto">
          <a:xfrm>
            <a:off x="18294604" y="18454054"/>
            <a:ext cx="1775873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n-US" dirty="0"/>
              <a:t>Wave 1</a:t>
            </a:r>
          </a:p>
        </p:txBody>
      </p:sp>
      <p:sp>
        <p:nvSpPr>
          <p:cNvPr id="231" name="TextBox 101"/>
          <p:cNvSpPr txBox="1">
            <a:spLocks noChangeArrowheads="1"/>
          </p:cNvSpPr>
          <p:nvPr/>
        </p:nvSpPr>
        <p:spPr bwMode="auto">
          <a:xfrm>
            <a:off x="18437563" y="19304320"/>
            <a:ext cx="1775873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n-US" dirty="0"/>
              <a:t>Wave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9936" y="23246669"/>
            <a:ext cx="5017743" cy="440890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lIns="137160" tIns="68583" rIns="137160" bIns="68583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Bragg’s Law</a:t>
            </a:r>
          </a:p>
          <a:p>
            <a:pPr algn="ctr">
              <a:defRPr/>
            </a:pPr>
            <a:r>
              <a:rPr lang="en-US" sz="4400" dirty="0">
                <a:latin typeface="Script MT Bold" pitchFamily="66" charset="0"/>
              </a:rPr>
              <a:t>l/</a:t>
            </a:r>
            <a:r>
              <a:rPr lang="en-US" sz="4400" dirty="0"/>
              <a:t>d = sin</a:t>
            </a:r>
            <a:r>
              <a:rPr lang="el-GR" sz="4400" dirty="0"/>
              <a:t>θ</a:t>
            </a:r>
            <a:endParaRPr lang="en-US" sz="4400" dirty="0"/>
          </a:p>
          <a:p>
            <a:pPr algn="ctr">
              <a:defRPr/>
            </a:pPr>
            <a:r>
              <a:rPr lang="en-US" dirty="0">
                <a:latin typeface="Script MT Bold" pitchFamily="66" charset="0"/>
              </a:rPr>
              <a:t>l=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dsin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endParaRPr lang="en-US" dirty="0"/>
          </a:p>
          <a:p>
            <a:pPr algn="ctr">
              <a:defRPr/>
            </a:pPr>
            <a:r>
              <a:rPr lang="en-US" dirty="0">
                <a:latin typeface="Script MT Bold" pitchFamily="66" charset="0"/>
              </a:rPr>
              <a:t>(since </a:t>
            </a:r>
            <a:r>
              <a:rPr lang="en-US" dirty="0" smtClean="0">
                <a:latin typeface="Script MT Bold" pitchFamily="66" charset="0"/>
              </a:rPr>
              <a:t>n</a:t>
            </a:r>
            <a:r>
              <a:rPr lang="en-US" dirty="0" smtClean="0">
                <a:latin typeface="Script MT Bold" pitchFamily="66" charset="0"/>
                <a:sym typeface="Symbol"/>
              </a:rPr>
              <a:t></a:t>
            </a:r>
            <a:r>
              <a:rPr lang="en-US" dirty="0">
                <a:latin typeface="Script MT Bold" pitchFamily="66" charset="0"/>
                <a:sym typeface="Symbol"/>
              </a:rPr>
              <a:t>=</a:t>
            </a:r>
            <a:r>
              <a:rPr lang="en-US" dirty="0">
                <a:latin typeface="Script MT Bold" pitchFamily="66" charset="0"/>
              </a:rPr>
              <a:t> </a:t>
            </a:r>
            <a:r>
              <a:rPr lang="en-US" dirty="0" err="1">
                <a:latin typeface="Script MT Bold" pitchFamily="66" charset="0"/>
              </a:rPr>
              <a:t>l+l</a:t>
            </a:r>
            <a:r>
              <a:rPr lang="en-US" dirty="0">
                <a:latin typeface="Script MT Bold" pitchFamily="66" charset="0"/>
              </a:rPr>
              <a:t> </a:t>
            </a:r>
            <a:r>
              <a:rPr lang="en-US" dirty="0">
                <a:latin typeface="Script MT Bold" pitchFamily="66" charset="0"/>
                <a:sym typeface="Symbol"/>
              </a:rPr>
              <a:t>then</a:t>
            </a:r>
            <a:r>
              <a:rPr lang="en-US" dirty="0" smtClean="0">
                <a:latin typeface="Script MT Bold" pitchFamily="66" charset="0"/>
                <a:sym typeface="Symbol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n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=2dsin</a:t>
            </a:r>
            <a:r>
              <a:rPr lang="el-GR" dirty="0" smtClean="0">
                <a:latin typeface="Arial" pitchFamily="34" charset="0"/>
                <a:cs typeface="Arial" pitchFamily="34" charset="0"/>
                <a:sym typeface="Symbol"/>
              </a:rPr>
              <a:t>θ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therefore.. </a:t>
            </a:r>
          </a:p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*=1/d=2sin</a:t>
            </a:r>
            <a:r>
              <a:rPr lang="el-GR" dirty="0">
                <a:latin typeface="Arial" pitchFamily="34" charset="0"/>
                <a:cs typeface="Arial" pitchFamily="34" charset="0"/>
                <a:sym typeface="Symbol"/>
              </a:rPr>
              <a:t>θ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/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n</a:t>
            </a:r>
            <a:endParaRPr lang="en-US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253" name="Picture 2" descr="T:\PHOTOS\photos3\pa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3617" y="7027142"/>
            <a:ext cx="3192936" cy="3192936"/>
          </a:xfrm>
          <a:prstGeom prst="rect">
            <a:avLst/>
          </a:prstGeom>
          <a:noFill/>
        </p:spPr>
      </p:pic>
      <p:cxnSp>
        <p:nvCxnSpPr>
          <p:cNvPr id="254" name="Straight Arrow Connector 253"/>
          <p:cNvCxnSpPr>
            <a:endCxn id="261" idx="1"/>
          </p:cNvCxnSpPr>
          <p:nvPr/>
        </p:nvCxnSpPr>
        <p:spPr>
          <a:xfrm>
            <a:off x="37591763" y="8738449"/>
            <a:ext cx="297272" cy="5707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 flipV="1">
            <a:off x="37433712" y="7630736"/>
            <a:ext cx="152745" cy="11077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>
            <a:off x="36306203" y="8738449"/>
            <a:ext cx="1280255" cy="6791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/>
          <p:cNvSpPr/>
          <p:nvPr/>
        </p:nvSpPr>
        <p:spPr>
          <a:xfrm>
            <a:off x="37872296" y="9292479"/>
            <a:ext cx="114300" cy="114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pic>
        <p:nvPicPr>
          <p:cNvPr id="2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578" y="8627562"/>
            <a:ext cx="782586" cy="93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3" name="Straight Connector 262"/>
          <p:cNvCxnSpPr/>
          <p:nvPr/>
        </p:nvCxnSpPr>
        <p:spPr>
          <a:xfrm flipV="1">
            <a:off x="37986596" y="8639494"/>
            <a:ext cx="1456475" cy="652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37986596" y="9292481"/>
            <a:ext cx="1456475" cy="182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7" name="Picture 82" descr="https://encrypted-tbn0.gstatic.com/images?q=tbn:ANd9GcQOktEEgA3IgKezO4CGBHJ-V0Exm9P3_EVk7CtELmvKrwNYw7b8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236" y="7016268"/>
            <a:ext cx="3200400" cy="32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06142" y="10849688"/>
                <a:ext cx="6944684" cy="1061835"/>
              </a:xfrm>
              <a:prstGeom prst="rect">
                <a:avLst/>
              </a:prstGeom>
            </p:spPr>
            <p:txBody>
              <a:bodyPr wrap="square" lIns="137160" tIns="68583" rIns="137160" bIns="68583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  <m:t>h𝑘𝑙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  <a:cs typeface="Times New Roman" pitchFamily="18" charset="0"/>
                                  </a:rPr>
                                  <m:t>h𝑘𝑙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000" i="1" dirty="0">
                    <a:cs typeface="Times New Roman" pitchFamily="18" charset="0"/>
                    <a:sym typeface="Symbol"/>
                  </a:rPr>
                  <a:t>  </a:t>
                </a:r>
                <a:r>
                  <a:rPr lang="en-US" sz="3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where</a:t>
                </a:r>
                <a:r>
                  <a:rPr lang="en-US" sz="3000" i="1" dirty="0">
                    <a:cs typeface="Times New Roman" pitchFamily="18" charset="0"/>
                  </a:rPr>
                  <a:t> the atoms are</a:t>
                </a:r>
                <a:endParaRPr lang="en-US" sz="3000" i="1" dirty="0">
                  <a:latin typeface="Cambria Math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𝐼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cs typeface="Times New Roman" pitchFamily="18" charset="0"/>
                          </a:rPr>
                          <m:t>h𝑘𝑙</m:t>
                        </m:r>
                      </m:e>
                    </m:d>
                  </m:oMath>
                </a14:m>
                <a:r>
                  <a:rPr lang="en-US" sz="3000" i="1" dirty="0">
                    <a:cs typeface="Times New Roman" pitchFamily="18" charset="0"/>
                  </a:rPr>
                  <a:t>                 </a:t>
                </a:r>
                <a:r>
                  <a:rPr lang="en-US" sz="3000" i="1" dirty="0">
                    <a:cs typeface="Times New Roman" pitchFamily="18" charset="0"/>
                    <a:sym typeface="Symbol"/>
                  </a:rPr>
                  <a:t>  </a:t>
                </a:r>
                <a:r>
                  <a:rPr lang="en-US" sz="3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what</a:t>
                </a:r>
                <a:r>
                  <a:rPr lang="en-US" sz="3000" i="1" dirty="0">
                    <a:cs typeface="Times New Roman" pitchFamily="18" charset="0"/>
                  </a:rPr>
                  <a:t> the atoms are</a:t>
                </a:r>
                <a:endParaRPr lang="en-US" sz="3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094" y="7233125"/>
                <a:ext cx="4629789" cy="707890"/>
              </a:xfrm>
              <a:prstGeom prst="rect">
                <a:avLst/>
              </a:prstGeom>
              <a:blipFill rotWithShape="1">
                <a:blip r:embed="rId8"/>
                <a:stretch>
                  <a:fillRect t="-65517" b="-5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98000"/>
                    </a14:imgEffect>
                    <a14:imgEffect>
                      <a14:colorTemperature colorTemp="11075"/>
                    </a14:imgEffect>
                    <a14:imgEffect>
                      <a14:saturation sat="290000"/>
                    </a14:imgEffect>
                    <a14:imgEffect>
                      <a14:brightnessContrast bright="-100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320" y="18184093"/>
            <a:ext cx="3737304" cy="55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9" name="TextBox 468"/>
              <p:cNvSpPr txBox="1"/>
              <p:nvPr/>
            </p:nvSpPr>
            <p:spPr>
              <a:xfrm>
                <a:off x="31463327" y="14362134"/>
                <a:ext cx="8895212" cy="1487049"/>
              </a:xfrm>
              <a:prstGeom prst="rect">
                <a:avLst/>
              </a:prstGeom>
              <a:noFill/>
            </p:spPr>
            <p:txBody>
              <a:bodyPr wrap="square" lIns="137160" tIns="68583" rIns="137160" bIns="6858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effectLst>
                                                        <a:outerShdw blurRad="38100" dist="38100" dir="2700000" algn="tl">
                                                          <a:srgbClr val="000000">
                                                            <a:alpha val="43137"/>
                                                          </a:srgbClr>
                                                        </a:outerShdw>
                                                      </a:effectLst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h𝑘𝑙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9" name="TextBox 4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327" y="14362134"/>
                <a:ext cx="8895212" cy="1487049"/>
              </a:xfrm>
              <a:prstGeom prst="rect">
                <a:avLst/>
              </a:prstGeom>
              <a:blipFill rotWithShape="1">
                <a:blip r:embed="rId11"/>
                <a:stretch>
                  <a:fillRect r="-6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3" name="Group 472"/>
          <p:cNvGrpSpPr/>
          <p:nvPr/>
        </p:nvGrpSpPr>
        <p:grpSpPr>
          <a:xfrm>
            <a:off x="38052301" y="20220833"/>
            <a:ext cx="1987925" cy="1704504"/>
            <a:chOff x="499482" y="3218084"/>
            <a:chExt cx="1325282" cy="1136337"/>
          </a:xfrm>
        </p:grpSpPr>
        <p:pic>
          <p:nvPicPr>
            <p:cNvPr id="489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9405">
              <a:off x="499482" y="3234724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0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9840">
              <a:off x="1059740" y="3218084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6788">
              <a:off x="844609" y="3761673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4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002">
            <a:off x="38466260" y="18976347"/>
            <a:ext cx="1147536" cy="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5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9778">
            <a:off x="39290103" y="18604155"/>
            <a:ext cx="1147536" cy="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7707">
            <a:off x="38390972" y="21839447"/>
            <a:ext cx="1147536" cy="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166" y="22168573"/>
            <a:ext cx="646268" cy="71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8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7243">
            <a:off x="37698903" y="19394259"/>
            <a:ext cx="1147536" cy="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9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309" y="18706475"/>
            <a:ext cx="971549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481">
            <a:off x="39113175" y="19451691"/>
            <a:ext cx="1147536" cy="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889" y="18049765"/>
            <a:ext cx="1036388" cy="9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675" y="18774500"/>
            <a:ext cx="971549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3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548" y="19767041"/>
            <a:ext cx="1036388" cy="9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4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549" y="19767039"/>
            <a:ext cx="971549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5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727" y="20368994"/>
            <a:ext cx="971549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6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689" y="21419117"/>
            <a:ext cx="971549" cy="10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7740" y="18916756"/>
            <a:ext cx="7464975" cy="3139328"/>
          </a:xfrm>
          <a:prstGeom prst="rect">
            <a:avLst/>
          </a:prstGeom>
        </p:spPr>
        <p:txBody>
          <a:bodyPr wrap="square" lIns="137160" tIns="68583" rIns="137160" bIns="68583">
            <a:spAutoFit/>
          </a:bodyPr>
          <a:lstStyle/>
          <a:p>
            <a:pPr indent="4761" algn="just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Miller Indices  (</a:t>
            </a:r>
            <a:r>
              <a:rPr lang="en-US" b="1" i="1" dirty="0" err="1">
                <a:solidFill>
                  <a:srgbClr val="FF0000"/>
                </a:solidFill>
              </a:rPr>
              <a:t>h,k,l</a:t>
            </a:r>
            <a:r>
              <a:rPr lang="en-US" b="1" i="1" dirty="0">
                <a:solidFill>
                  <a:srgbClr val="FF0000"/>
                </a:solidFill>
              </a:rPr>
              <a:t>)  </a:t>
            </a:r>
            <a:r>
              <a:rPr lang="en-US" dirty="0"/>
              <a:t>(Grid)</a:t>
            </a:r>
          </a:p>
          <a:p>
            <a:pPr indent="11909" algn="just"/>
            <a:r>
              <a:rPr lang="en-US" dirty="0"/>
              <a:t>are the reciprocal of the  intercepts of imaginary planes that dissect the  unit cell with the crystallographic indices :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, k,  l.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2824" y="10349110"/>
            <a:ext cx="11632689" cy="2354492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</a:rPr>
              <a:t>Two parallel waves show constructive interference when they are in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en-US" sz="4800" dirty="0">
                <a:solidFill>
                  <a:srgbClr val="FF0000"/>
                </a:solidFill>
              </a:rPr>
              <a:t> i.e. when </a:t>
            </a:r>
            <a:r>
              <a:rPr lang="en-US" sz="4800" b="1" dirty="0"/>
              <a:t>n</a:t>
            </a:r>
            <a:r>
              <a:rPr lang="en-US" sz="4800" b="1" baseline="-25000" dirty="0"/>
              <a:t>1</a:t>
            </a:r>
            <a:r>
              <a:rPr lang="en-US" sz="4800" dirty="0">
                <a:latin typeface="Script MT Bold" pitchFamily="66" charset="0"/>
              </a:rPr>
              <a:t>l </a:t>
            </a:r>
            <a:r>
              <a:rPr lang="en-US" sz="4800" dirty="0">
                <a:solidFill>
                  <a:srgbClr val="FF0000"/>
                </a:solidFill>
              </a:rPr>
              <a:t>= </a:t>
            </a:r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>
                <a:sym typeface="Symbol"/>
              </a:rPr>
              <a:t>  </a:t>
            </a:r>
            <a:r>
              <a:rPr lang="en-US" sz="4800" dirty="0">
                <a:solidFill>
                  <a:srgbClr val="FF0000"/>
                </a:solidFill>
                <a:sym typeface="Symbol"/>
              </a:rPr>
              <a:t>(where </a:t>
            </a:r>
            <a:r>
              <a:rPr lang="en-US" sz="4800" b="1" dirty="0">
                <a:sym typeface="Symbol"/>
              </a:rPr>
              <a:t>n</a:t>
            </a:r>
            <a:r>
              <a:rPr lang="en-US" sz="4800" b="1" baseline="-25000" dirty="0">
                <a:sym typeface="Symbol"/>
              </a:rPr>
              <a:t>1</a:t>
            </a:r>
            <a:r>
              <a:rPr lang="en-US" sz="4800" b="1" dirty="0">
                <a:sym typeface="Symbol"/>
              </a:rPr>
              <a:t> </a:t>
            </a:r>
            <a:r>
              <a:rPr lang="en-US" sz="4800" dirty="0">
                <a:solidFill>
                  <a:srgbClr val="FF0000"/>
                </a:solidFill>
                <a:sym typeface="Symbol"/>
              </a:rPr>
              <a:t>and</a:t>
            </a:r>
            <a:r>
              <a:rPr lang="en-US" sz="4800" b="1" dirty="0">
                <a:sym typeface="Symbol"/>
              </a:rPr>
              <a:t> n</a:t>
            </a:r>
            <a:r>
              <a:rPr lang="en-US" sz="4800" b="1" baseline="-25000" dirty="0">
                <a:sym typeface="Symbol"/>
              </a:rPr>
              <a:t>2</a:t>
            </a:r>
            <a:r>
              <a:rPr lang="en-US" sz="4800" b="1" dirty="0">
                <a:sym typeface="Symbol"/>
              </a:rPr>
              <a:t> </a:t>
            </a:r>
            <a:r>
              <a:rPr lang="en-US" sz="4800" dirty="0">
                <a:solidFill>
                  <a:srgbClr val="FF0000"/>
                </a:solidFill>
                <a:sym typeface="Symbol"/>
              </a:rPr>
              <a:t>are integers)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8156" y="21570795"/>
            <a:ext cx="3406706" cy="1385001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The planes are describe by </a:t>
            </a:r>
            <a:r>
              <a:rPr lang="en-US" sz="2700" b="1" i="1" dirty="0">
                <a:solidFill>
                  <a:srgbClr val="FF0000"/>
                </a:solidFill>
              </a:rPr>
              <a:t>Miller indices </a:t>
            </a:r>
            <a:r>
              <a:rPr lang="en-US" sz="2700" b="1" i="1" dirty="0" err="1">
                <a:solidFill>
                  <a:srgbClr val="FF0000"/>
                </a:solidFill>
              </a:rPr>
              <a:t>h,k,l</a:t>
            </a:r>
            <a:endParaRPr lang="en-US" sz="27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884508" y="23443449"/>
            <a:ext cx="1101452" cy="1967102"/>
            <a:chOff x="11702875" y="15519312"/>
            <a:chExt cx="734303" cy="1311399"/>
          </a:xfrm>
        </p:grpSpPr>
        <p:grpSp>
          <p:nvGrpSpPr>
            <p:cNvPr id="24" name="Group 23"/>
            <p:cNvGrpSpPr/>
            <p:nvPr/>
          </p:nvGrpSpPr>
          <p:grpSpPr>
            <a:xfrm>
              <a:off x="11757732" y="15519312"/>
              <a:ext cx="679446" cy="885699"/>
              <a:chOff x="11966727" y="11812392"/>
              <a:chExt cx="538016" cy="73648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11966727" y="11812392"/>
                <a:ext cx="6603" cy="70046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966727" y="12537467"/>
                <a:ext cx="49485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966727" y="11812392"/>
                <a:ext cx="538016" cy="73648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12107458" y="15765529"/>
              <a:ext cx="289823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702875" y="15660245"/>
              <a:ext cx="286618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i="1" dirty="0"/>
                <a:t>θ</a:t>
              </a:r>
              <a:endParaRPr lang="en-US" i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959393" y="16369047"/>
              <a:ext cx="231047" cy="461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Script MT Bold" pitchFamily="66" charset="0"/>
                </a:rPr>
                <a:t>l</a:t>
              </a:r>
            </a:p>
          </p:txBody>
        </p:sp>
      </p:grpSp>
      <p:sp>
        <p:nvSpPr>
          <p:cNvPr id="331" name="Right Arrow 330"/>
          <p:cNvSpPr/>
          <p:nvPr/>
        </p:nvSpPr>
        <p:spPr>
          <a:xfrm rot="8096059">
            <a:off x="20866902" y="23269623"/>
            <a:ext cx="851679" cy="518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sp>
        <p:nvSpPr>
          <p:cNvPr id="330" name="Rectangle 22"/>
          <p:cNvSpPr>
            <a:spLocks noChangeArrowheads="1"/>
          </p:cNvSpPr>
          <p:nvPr/>
        </p:nvSpPr>
        <p:spPr bwMode="auto">
          <a:xfrm>
            <a:off x="1107525" y="3639778"/>
            <a:ext cx="12795720" cy="36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6661" tIns="53328" rIns="106661" bIns="53328">
            <a:spAutoFit/>
          </a:bodyPr>
          <a:lstStyle/>
          <a:p>
            <a:pPr algn="just" defTabSz="1066800"/>
            <a:r>
              <a:rPr lang="en-US" sz="2900" b="1" dirty="0">
                <a:latin typeface="Verdana" pitchFamily="34" charset="0"/>
              </a:rPr>
              <a:t>Structure from crystals</a:t>
            </a:r>
            <a:endParaRPr lang="en-US" sz="2900" dirty="0"/>
          </a:p>
          <a:p>
            <a:pPr algn="just" defTabSz="1066800" eaLnBrk="0" hangingPunct="0"/>
            <a:r>
              <a:rPr lang="en-US" sz="2900" dirty="0">
                <a:latin typeface="Verdana" pitchFamily="34" charset="0"/>
              </a:rPr>
              <a:t>There are roughly  50 000 000 000 000 000 000 atoms of Na and Cl in a single crystal of salt.  To describe the structure of salt at the atomic level we would need to describe roughly 5 x 10</a:t>
            </a:r>
            <a:r>
              <a:rPr lang="en-US" sz="2900" baseline="30000" dirty="0">
                <a:latin typeface="Verdana" pitchFamily="34" charset="0"/>
              </a:rPr>
              <a:t>19</a:t>
            </a:r>
            <a:r>
              <a:rPr lang="en-US" sz="2900" dirty="0">
                <a:latin typeface="Verdana" pitchFamily="34" charset="0"/>
              </a:rPr>
              <a:t> atomic positions!!  BUT there is an easier way.   A crystal has long range three-dimensional order.   If we could describe a small portion of that order (unit cell) we could then use SYMMETRY to describe the whole crystal!   AND that is what we do.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3016" y="11380606"/>
            <a:ext cx="3167213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 smtClean="0"/>
              <a:t>Crystal of Salt</a:t>
            </a:r>
            <a:endParaRPr lang="en-US" dirty="0"/>
          </a:p>
        </p:txBody>
      </p:sp>
      <p:cxnSp>
        <p:nvCxnSpPr>
          <p:cNvPr id="337" name="Straight Arrow Connector 336"/>
          <p:cNvCxnSpPr/>
          <p:nvPr/>
        </p:nvCxnSpPr>
        <p:spPr>
          <a:xfrm flipH="1" flipV="1">
            <a:off x="39163926" y="14164575"/>
            <a:ext cx="1259455" cy="707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919473" y="12079367"/>
                <a:ext cx="5924604" cy="738671"/>
              </a:xfrm>
              <a:prstGeom prst="rect">
                <a:avLst/>
              </a:prstGeom>
              <a:noFill/>
            </p:spPr>
            <p:txBody>
              <a:bodyPr wrap="none" lIns="137160" tIns="68583" rIns="137160" bIns="68583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Convert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𝒉𝒌𝒍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to a Wave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982" y="8052911"/>
                <a:ext cx="3949736" cy="492447"/>
              </a:xfrm>
              <a:prstGeom prst="rect">
                <a:avLst/>
              </a:prstGeom>
              <a:blipFill rotWithShape="1">
                <a:blip r:embed="rId21"/>
                <a:stretch>
                  <a:fillRect l="-2623" t="-11111" r="-200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" name="TextBox 337"/>
          <p:cNvSpPr txBox="1"/>
          <p:nvPr/>
        </p:nvSpPr>
        <p:spPr>
          <a:xfrm>
            <a:off x="29295350" y="17778616"/>
            <a:ext cx="8101256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i="1" dirty="0" smtClean="0">
                <a:sym typeface="Symbol"/>
              </a:rPr>
              <a:t></a:t>
            </a:r>
            <a:r>
              <a:rPr lang="en-US" dirty="0" smtClean="0">
                <a:sym typeface="Symbol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xyz</a:t>
            </a:r>
            <a:r>
              <a:rPr lang="en-US" dirty="0" smtClean="0">
                <a:sym typeface="Symbol"/>
              </a:rPr>
              <a:t>)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 </a:t>
            </a:r>
            <a:r>
              <a:rPr lang="en-US" dirty="0" smtClean="0"/>
              <a:t>Electron Density Map (wave)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589820" y="19116785"/>
            <a:ext cx="3869329" cy="7386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137160" tIns="68583" rIns="137160" bIns="68583" rtlCol="0">
            <a:spAutoFit/>
          </a:bodyPr>
          <a:lstStyle/>
          <a:p>
            <a:r>
              <a:rPr lang="en-US" i="1" dirty="0" smtClean="0"/>
              <a:t>Model :  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i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b="1" i="1" baseline="-25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b="1" i="1" baseline="-25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1" i="1" baseline="-25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30393825" y="24514955"/>
            <a:ext cx="3110727" cy="4831604"/>
            <a:chOff x="6657252" y="1491299"/>
            <a:chExt cx="2073816" cy="3221068"/>
          </a:xfrm>
        </p:grpSpPr>
        <p:grpSp>
          <p:nvGrpSpPr>
            <p:cNvPr id="274" name="Group 273"/>
            <p:cNvGrpSpPr/>
            <p:nvPr/>
          </p:nvGrpSpPr>
          <p:grpSpPr>
            <a:xfrm>
              <a:off x="6953752" y="2938676"/>
              <a:ext cx="1325282" cy="1136337"/>
              <a:chOff x="499482" y="3218084"/>
              <a:chExt cx="1325282" cy="1136337"/>
            </a:xfrm>
          </p:grpSpPr>
          <p:pic>
            <p:nvPicPr>
              <p:cNvPr id="288" name="Picture 4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29405">
                <a:off x="499482" y="3234724"/>
                <a:ext cx="765024" cy="420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9" name="Picture 4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419840">
                <a:off x="1059740" y="3218084"/>
                <a:ext cx="765024" cy="420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0" name="Picture 4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26788">
                <a:off x="844609" y="3761673"/>
                <a:ext cx="765024" cy="420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75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1002">
              <a:off x="7229724" y="2109020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99778">
              <a:off x="7778952" y="1860891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707">
              <a:off x="7179533" y="4017753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8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661" y="4237171"/>
              <a:ext cx="430844" cy="47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9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67243">
              <a:off x="6718155" y="2387628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092" y="1929108"/>
              <a:ext cx="6477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1" name="Picture 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8481">
              <a:off x="7661002" y="2425916"/>
              <a:ext cx="765024" cy="420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143" y="1491299"/>
              <a:ext cx="690925" cy="64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3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334" y="1974457"/>
              <a:ext cx="6477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4" name="Picture 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915" y="2636151"/>
              <a:ext cx="690925" cy="64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5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252" y="2636151"/>
              <a:ext cx="6477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4" y="2993338"/>
              <a:ext cx="6477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343" y="3737534"/>
              <a:ext cx="6477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3" name="TextBox 342"/>
          <p:cNvSpPr txBox="1"/>
          <p:nvPr/>
        </p:nvSpPr>
        <p:spPr>
          <a:xfrm>
            <a:off x="28848106" y="30033515"/>
            <a:ext cx="6047111" cy="180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37160" tIns="68583" rIns="137160" bIns="68583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Fits the wave !!!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x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parameters,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spacegroup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etc.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37222" y="10158199"/>
            <a:ext cx="3781091" cy="4435028"/>
            <a:chOff x="1262304" y="9969647"/>
            <a:chExt cx="3620459" cy="4231928"/>
          </a:xfrm>
        </p:grpSpPr>
        <p:grpSp>
          <p:nvGrpSpPr>
            <p:cNvPr id="63" name="Group 62"/>
            <p:cNvGrpSpPr/>
            <p:nvPr/>
          </p:nvGrpSpPr>
          <p:grpSpPr>
            <a:xfrm>
              <a:off x="1694899" y="10450650"/>
              <a:ext cx="2667000" cy="3124200"/>
              <a:chOff x="834152" y="1993852"/>
              <a:chExt cx="2667000" cy="31242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>
                <a:off x="681752" y="3975052"/>
                <a:ext cx="1295400" cy="990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910352" y="2908252"/>
                <a:ext cx="1828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824752" y="3821064"/>
                <a:ext cx="16764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rot="5400000">
              <a:off x="1523170" y="10606312"/>
              <a:ext cx="1295400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1751770" y="11368312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1523170" y="12435112"/>
              <a:ext cx="1295400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761170" y="12663712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3428170" y="11368312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3199570" y="10606312"/>
              <a:ext cx="1295400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199570" y="12435112"/>
              <a:ext cx="1295400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437570" y="12663712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675570" y="13574850"/>
              <a:ext cx="1681628" cy="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262304" y="13540791"/>
              <a:ext cx="388637" cy="66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466498" y="11908532"/>
              <a:ext cx="416265" cy="66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4108" y="9969647"/>
              <a:ext cx="416265" cy="66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292283" y="11680046"/>
              <a:ext cx="1059685" cy="1206192"/>
              <a:chOff x="1330960" y="3045768"/>
              <a:chExt cx="1059685" cy="1206192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330960" y="3205480"/>
                <a:ext cx="919480" cy="104648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23286" y="3045768"/>
                <a:ext cx="667359" cy="66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ym typeface="Symbol"/>
                  </a:rPr>
                  <a:t></a:t>
                </a:r>
                <a:endParaRPr lang="en-US" i="1" dirty="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897323" y="11802837"/>
              <a:ext cx="788176" cy="834175"/>
              <a:chOff x="979664" y="3148545"/>
              <a:chExt cx="788176" cy="834175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1422695" y="3215640"/>
                <a:ext cx="345145" cy="767080"/>
              </a:xfrm>
              <a:custGeom>
                <a:avLst/>
                <a:gdLst>
                  <a:gd name="connsiteX0" fmla="*/ 345145 w 345145"/>
                  <a:gd name="connsiteY0" fmla="*/ 0 h 767080"/>
                  <a:gd name="connsiteX1" fmla="*/ 35265 w 345145"/>
                  <a:gd name="connsiteY1" fmla="*/ 294640 h 767080"/>
                  <a:gd name="connsiteX2" fmla="*/ 20025 w 345145"/>
                  <a:gd name="connsiteY2" fmla="*/ 767080 h 767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145" h="767080">
                    <a:moveTo>
                      <a:pt x="345145" y="0"/>
                    </a:moveTo>
                    <a:cubicBezTo>
                      <a:pt x="217298" y="83396"/>
                      <a:pt x="89452" y="166793"/>
                      <a:pt x="35265" y="294640"/>
                    </a:cubicBezTo>
                    <a:cubicBezTo>
                      <a:pt x="-18922" y="422487"/>
                      <a:pt x="551" y="594783"/>
                      <a:pt x="20025" y="7670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979664" y="3148545"/>
                <a:ext cx="522821" cy="66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ym typeface="Symbol"/>
                  </a:rPr>
                  <a:t></a:t>
                </a:r>
                <a:endParaRPr lang="en-US" i="1" dirty="0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03758" y="12427353"/>
              <a:ext cx="787400" cy="865235"/>
              <a:chOff x="1463040" y="3754120"/>
              <a:chExt cx="787400" cy="865235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1463040" y="3754120"/>
                <a:ext cx="787400" cy="330572"/>
              </a:xfrm>
              <a:custGeom>
                <a:avLst/>
                <a:gdLst>
                  <a:gd name="connsiteX0" fmla="*/ 787400 w 787400"/>
                  <a:gd name="connsiteY0" fmla="*/ 0 h 330572"/>
                  <a:gd name="connsiteX1" fmla="*/ 579120 w 787400"/>
                  <a:gd name="connsiteY1" fmla="*/ 314960 h 330572"/>
                  <a:gd name="connsiteX2" fmla="*/ 0 w 787400"/>
                  <a:gd name="connsiteY2" fmla="*/ 254000 h 33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330572">
                    <a:moveTo>
                      <a:pt x="787400" y="0"/>
                    </a:moveTo>
                    <a:cubicBezTo>
                      <a:pt x="748876" y="136313"/>
                      <a:pt x="710353" y="272627"/>
                      <a:pt x="579120" y="314960"/>
                    </a:cubicBezTo>
                    <a:cubicBezTo>
                      <a:pt x="447887" y="357293"/>
                      <a:pt x="223943" y="305646"/>
                      <a:pt x="0" y="254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523474" y="3958571"/>
                <a:ext cx="684659" cy="66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ym typeface="Symbol"/>
                  </a:rPr>
                  <a:t></a:t>
                </a:r>
                <a:endParaRPr lang="en-US" i="1" dirty="0"/>
              </a:p>
            </p:txBody>
          </p:sp>
        </p:grpSp>
        <p:cxnSp>
          <p:nvCxnSpPr>
            <p:cNvPr id="332" name="Straight Connector 331"/>
            <p:cNvCxnSpPr/>
            <p:nvPr/>
          </p:nvCxnSpPr>
          <p:spPr>
            <a:xfrm flipV="1">
              <a:off x="1625821" y="11749672"/>
              <a:ext cx="1681628" cy="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2708926" y="10442978"/>
              <a:ext cx="1681628" cy="3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lowchart: Process 15"/>
          <p:cNvSpPr/>
          <p:nvPr/>
        </p:nvSpPr>
        <p:spPr>
          <a:xfrm>
            <a:off x="38563878" y="24718052"/>
            <a:ext cx="4047351" cy="2381913"/>
          </a:xfrm>
          <a:prstGeom prst="flowChartProcess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 dirty="0"/>
          </a:p>
        </p:txBody>
      </p:sp>
      <p:cxnSp>
        <p:nvCxnSpPr>
          <p:cNvPr id="21" name="Elbow Connector 20"/>
          <p:cNvCxnSpPr>
            <a:stCxn id="141" idx="3"/>
            <a:endCxn id="16" idx="0"/>
          </p:cNvCxnSpPr>
          <p:nvPr/>
        </p:nvCxnSpPr>
        <p:spPr>
          <a:xfrm>
            <a:off x="38563879" y="23787079"/>
            <a:ext cx="2023676" cy="9309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33756263" y="20459773"/>
            <a:ext cx="3903836" cy="1938999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a model to approximately  fit the wave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784589" y="24834730"/>
            <a:ext cx="3108191" cy="1985165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Refine the model with non-linear least squares to fit the wave</a:t>
            </a:r>
            <a:endParaRPr lang="en-US" sz="27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980683" y="28912323"/>
                <a:ext cx="13365720" cy="19747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137160" tIns="68583" rIns="137160" bIns="68583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h𝑘𝑙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h𝑘𝑙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𝑘𝑙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h𝑙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func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h𝑘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122" y="19274882"/>
                <a:ext cx="8910480" cy="124457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9856607" y="12843563"/>
            <a:ext cx="704477" cy="140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3199" y="14688554"/>
            <a:ext cx="15186698" cy="3524048"/>
          </a:xfrm>
          <a:prstGeom prst="rect">
            <a:avLst/>
          </a:prstGeom>
        </p:spPr>
        <p:txBody>
          <a:bodyPr wrap="square" lIns="137160" tIns="68583" rIns="137160" bIns="68583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The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cell </a:t>
            </a:r>
            <a:r>
              <a:rPr lang="en-US" sz="4400" dirty="0"/>
              <a:t>is </a:t>
            </a:r>
            <a:r>
              <a:rPr lang="en-US" sz="4400"/>
              <a:t>a parallepiped </a:t>
            </a:r>
            <a:r>
              <a:rPr lang="en-US" sz="4400" dirty="0"/>
              <a:t>that describes the smallest unique volume of the crystal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dirty="0"/>
              <a:t>(cell parameter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b, c,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, , 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dirty="0"/>
              <a:t>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/>
              <a:t>There are 230 ways 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groups</a:t>
            </a:r>
            <a:r>
              <a:rPr lang="en-US" sz="4400" dirty="0"/>
              <a:t>) to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 objects in the unit cell</a:t>
            </a:r>
            <a:r>
              <a:rPr lang="en-US" sz="4400" dirty="0"/>
              <a:t> that brings a periodic arrangement of the objects back to their original positions.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00226" y="14047874"/>
            <a:ext cx="2111637" cy="738671"/>
          </a:xfrm>
          <a:prstGeom prst="rect">
            <a:avLst/>
          </a:prstGeom>
        </p:spPr>
        <p:txBody>
          <a:bodyPr wrap="none" lIns="137160" tIns="68583" rIns="137160" bIns="68583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cell </a:t>
            </a:r>
            <a:endParaRPr lang="en-US" dirty="0"/>
          </a:p>
        </p:txBody>
      </p:sp>
      <p:sp>
        <p:nvSpPr>
          <p:cNvPr id="236" name="Rectangle 22"/>
          <p:cNvSpPr>
            <a:spLocks noChangeArrowheads="1"/>
          </p:cNvSpPr>
          <p:nvPr/>
        </p:nvSpPr>
        <p:spPr bwMode="auto">
          <a:xfrm>
            <a:off x="15428804" y="4955708"/>
            <a:ext cx="12439652" cy="49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661" tIns="53328" rIns="106661" bIns="53328">
            <a:spAutoFit/>
          </a:bodyPr>
          <a:lstStyle/>
          <a:p>
            <a:pPr algn="just" defTabSz="1066800"/>
            <a:r>
              <a:rPr lang="en-US" sz="2900" b="1" dirty="0">
                <a:latin typeface="Verdana" pitchFamily="34" charset="0"/>
              </a:rPr>
              <a:t>X-ray Diffraction is ..</a:t>
            </a:r>
            <a:endParaRPr lang="en-US" sz="2900" dirty="0"/>
          </a:p>
          <a:p>
            <a:pPr algn="just" defTabSz="1066800" eaLnBrk="0" hangingPunct="0"/>
            <a:r>
              <a:rPr lang="en-US" sz="2900" dirty="0">
                <a:latin typeface="Verdana" pitchFamily="34" charset="0"/>
              </a:rPr>
              <a:t>X-rays scatter off of electrons, in a process of absorption and re-admission.  Diffraction is the accumulative result of the X-ray scattering of a group of electrons.  For an incident X-ray photon of monochromatic wavelength, coherent waves are produced at an angle of theta (2-</a:t>
            </a:r>
            <a:r>
              <a:rPr lang="en-US" sz="2900" dirty="0">
                <a:latin typeface="Verdana" pitchFamily="34" charset="0"/>
                <a:sym typeface="Symbol" pitchFamily="18" charset="2"/>
              </a:rPr>
              <a:t></a:t>
            </a:r>
            <a:r>
              <a:rPr lang="en-US" sz="2900" dirty="0">
                <a:latin typeface="Verdana" pitchFamily="34" charset="0"/>
              </a:rPr>
              <a:t> with respect to the incident X-ray). if the electron groups interact with the X-ray and are spaced at a distance </a:t>
            </a:r>
            <a:r>
              <a:rPr lang="en-US" sz="2900" i="1" dirty="0">
                <a:latin typeface="Verdana" pitchFamily="34" charset="0"/>
              </a:rPr>
              <a:t>d</a:t>
            </a:r>
            <a:r>
              <a:rPr lang="en-US" sz="2900" dirty="0">
                <a:latin typeface="Verdana" pitchFamily="34" charset="0"/>
              </a:rPr>
              <a:t> then the interaction is described by </a:t>
            </a:r>
            <a:r>
              <a:rPr lang="en-US" sz="2900" u="sng" dirty="0">
                <a:latin typeface="Verdana" pitchFamily="34" charset="0"/>
              </a:rPr>
              <a:t>Bragg's law</a:t>
            </a:r>
            <a:r>
              <a:rPr lang="en-US" sz="2900" dirty="0">
                <a:latin typeface="Verdana" pitchFamily="34" charset="0"/>
              </a:rPr>
              <a:t> : </a:t>
            </a:r>
          </a:p>
          <a:p>
            <a:pPr algn="ctr" defTabSz="1066800" eaLnBrk="0" hangingPunct="0"/>
            <a:r>
              <a:rPr lang="en-US" sz="2900" b="1" dirty="0">
                <a:latin typeface="Verdana" pitchFamily="34" charset="0"/>
              </a:rPr>
              <a:t>n</a:t>
            </a:r>
            <a:r>
              <a:rPr lang="en-US" sz="2900" b="1" dirty="0">
                <a:latin typeface="Verdana" pitchFamily="34" charset="0"/>
                <a:sym typeface="Symbol" pitchFamily="18" charset="2"/>
              </a:rPr>
              <a:t></a:t>
            </a:r>
            <a:r>
              <a:rPr lang="en-US" sz="2900" b="1" dirty="0">
                <a:latin typeface="Verdana" pitchFamily="34" charset="0"/>
              </a:rPr>
              <a:t> =2dsin(</a:t>
            </a:r>
            <a:r>
              <a:rPr lang="en-US" sz="2900" b="1" dirty="0">
                <a:latin typeface="Verdana" pitchFamily="34" charset="0"/>
                <a:sym typeface="Symbol" pitchFamily="18" charset="2"/>
              </a:rPr>
              <a:t></a:t>
            </a:r>
            <a:r>
              <a:rPr lang="en-US" sz="2900" b="1" dirty="0">
                <a:latin typeface="Verdana" pitchFamily="34" charset="0"/>
              </a:rPr>
              <a:t>)</a:t>
            </a:r>
            <a:r>
              <a:rPr lang="en-US" sz="2900" dirty="0">
                <a:latin typeface="Verdana" pitchFamily="34" charset="0"/>
              </a:rPr>
              <a:t>.  </a:t>
            </a:r>
          </a:p>
          <a:p>
            <a:pPr algn="just" defTabSz="1066800" eaLnBrk="0" hangingPunct="0"/>
            <a:r>
              <a:rPr lang="en-US" sz="2900" dirty="0">
                <a:latin typeface="Verdana" pitchFamily="34" charset="0"/>
              </a:rPr>
              <a:t>The intensity of the scattered X-ray is proportional to the number of electrons that the X-ray scatters from.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69749" y="5454473"/>
            <a:ext cx="5954034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Collect Data and Integrate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35455" y="27927747"/>
            <a:ext cx="13852830" cy="784836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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</a:t>
            </a:r>
            <a:r>
              <a:rPr lang="en-US" dirty="0" smtClean="0"/>
              <a:t>can be described by the Miller Indices and cell parameters</a:t>
            </a:r>
            <a:endParaRPr lang="en-US" i="1" dirty="0"/>
          </a:p>
        </p:txBody>
      </p:sp>
      <p:pic>
        <p:nvPicPr>
          <p:cNvPr id="2191" name="Picture 143" descr="http://www.nyu.edu/classes/tuckerman/adv.chem/lectures/lecture_5/img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99" y="24205980"/>
            <a:ext cx="3286176" cy="24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894460" y="23532645"/>
            <a:ext cx="7624842" cy="3739491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pPr marL="514349" indent="-514349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Electrons in atoms scatter high energy photons (particles)</a:t>
            </a:r>
          </a:p>
          <a:p>
            <a:pPr marL="514349" indent="-514349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Ordered electrons (atoms) scatter orderly</a:t>
            </a:r>
          </a:p>
          <a:p>
            <a:pPr marL="514349" indent="-514349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Crystals have long-range 3D ordered atoms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4889" y="26618903"/>
            <a:ext cx="4624284" cy="1338834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r>
              <a:rPr lang="en-US" dirty="0" smtClean="0"/>
              <a:t>Orderly Scattering (diffraction)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25664" y="23500009"/>
            <a:ext cx="3732273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 smtClean="0"/>
              <a:t>Ordered pinholes</a:t>
            </a:r>
            <a:endParaRPr lang="en-US" dirty="0"/>
          </a:p>
        </p:txBody>
      </p:sp>
      <p:pic>
        <p:nvPicPr>
          <p:cNvPr id="243" name="Picture 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35" y="28545512"/>
            <a:ext cx="3851409" cy="4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5" descr="Electron diffraction patter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4" y="28353905"/>
            <a:ext cx="2487677" cy="22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174885" y="29503384"/>
            <a:ext cx="4624920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 smtClean="0"/>
              <a:t>1D diffraction pattern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5294616" y="30974156"/>
            <a:ext cx="4624920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D diffraction pattern</a:t>
            </a:r>
            <a:endParaRPr lang="en-US" dirty="0"/>
          </a:p>
        </p:txBody>
      </p:sp>
      <p:pic>
        <p:nvPicPr>
          <p:cNvPr id="2195" name="Picture 147" descr="http://www.drking.org.uk/hexagons/dots/boxes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053" y="20253109"/>
            <a:ext cx="2566052" cy="28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7" name="Picture 149" descr="http://blogs.msdn.com/blogfiles/audiofool/WindowsLiveWriter/DigitalAudioAliasing_10B47/sin_7cycles%5B23%5D.pn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734">
            <a:off x="14812348" y="20095253"/>
            <a:ext cx="1768416" cy="4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4445133" y="18826772"/>
            <a:ext cx="1843493" cy="21885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767743" y="20915675"/>
            <a:ext cx="1108959" cy="738671"/>
          </a:xfrm>
          <a:prstGeom prst="rect">
            <a:avLst/>
          </a:prstGeom>
        </p:spPr>
        <p:txBody>
          <a:bodyPr wrap="none" lIns="137160" tIns="68583" rIns="137160" bIns="68583">
            <a:spAutoFit/>
          </a:bodyPr>
          <a:lstStyle/>
          <a:p>
            <a:pPr marL="857252" indent="-685800" algn="ctr"/>
            <a:r>
              <a:rPr lang="en-US" i="1" dirty="0" err="1"/>
              <a:t>d</a:t>
            </a:r>
            <a:r>
              <a:rPr lang="en-US" i="1" baseline="-25000" dirty="0" err="1"/>
              <a:t>hkl</a:t>
            </a:r>
            <a:endParaRPr lang="en-US" i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4797719" y="21031872"/>
            <a:ext cx="0" cy="67656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5" name="Picture 7" descr="https://openclipart.org/image/2400px/svg_to_png/221868/Medium-Density-Dots-Spher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03" y="27529291"/>
            <a:ext cx="2366588" cy="23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TextBox 265"/>
          <p:cNvSpPr txBox="1"/>
          <p:nvPr/>
        </p:nvSpPr>
        <p:spPr>
          <a:xfrm>
            <a:off x="9699350" y="30022526"/>
            <a:ext cx="4624920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 smtClean="0"/>
              <a:t>3D diffraction pattern</a:t>
            </a:r>
            <a:endParaRPr lang="en-US" dirty="0"/>
          </a:p>
        </p:txBody>
      </p:sp>
      <p:pic>
        <p:nvPicPr>
          <p:cNvPr id="270" name="Picture 149" descr="http://blogs.msdn.com/blogfiles/audiofool/WindowsLiveWriter/DigitalAudioAliasing_10B47/sin_7cycles%5B23%5D.pn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0814">
            <a:off x="16201640" y="20337961"/>
            <a:ext cx="1288556" cy="4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727989" y="19424607"/>
            <a:ext cx="1262496" cy="2235024"/>
            <a:chOff x="8984529" y="15247356"/>
            <a:chExt cx="841664" cy="1490017"/>
          </a:xfrm>
        </p:grpSpPr>
        <p:pic>
          <p:nvPicPr>
            <p:cNvPr id="268" name="Picture 149" descr="http://blogs.msdn.com/blogfiles/audiofool/WindowsLiveWriter/DigitalAudioAliasing_10B47/sin_7cycles%5B23%5D.p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2734">
              <a:off x="8714008" y="15517877"/>
              <a:ext cx="859038" cy="3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149" descr="http://blogs.msdn.com/blogfiles/audiofool/WindowsLiveWriter/DigitalAudioAliasing_10B47/sin_7cycles%5B23%5D.p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2734">
              <a:off x="9237676" y="16148856"/>
              <a:ext cx="859038" cy="3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 rot="15977562">
            <a:off x="16621785" y="19724577"/>
            <a:ext cx="1262496" cy="2235024"/>
            <a:chOff x="8286079" y="15322525"/>
            <a:chExt cx="841664" cy="1490017"/>
          </a:xfrm>
        </p:grpSpPr>
        <p:pic>
          <p:nvPicPr>
            <p:cNvPr id="250" name="Picture 149" descr="http://blogs.msdn.com/blogfiles/audiofool/WindowsLiveWriter/DigitalAudioAliasing_10B47/sin_7cycles%5B23%5D.p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2734">
              <a:off x="8015558" y="15593046"/>
              <a:ext cx="859038" cy="3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149" descr="http://blogs.msdn.com/blogfiles/audiofool/WindowsLiveWriter/DigitalAudioAliasing_10B47/sin_7cycles%5B23%5D.pn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92734">
              <a:off x="8539226" y="16224025"/>
              <a:ext cx="859038" cy="3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Straight Connector 38"/>
          <p:cNvCxnSpPr/>
          <p:nvPr/>
        </p:nvCxnSpPr>
        <p:spPr>
          <a:xfrm flipV="1">
            <a:off x="7328074" y="13080297"/>
            <a:ext cx="1459041" cy="3108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/>
          <p:cNvSpPr/>
          <p:nvPr/>
        </p:nvSpPr>
        <p:spPr>
          <a:xfrm>
            <a:off x="6818476" y="12629278"/>
            <a:ext cx="222044" cy="233165"/>
          </a:xfrm>
          <a:prstGeom prst="ellipse">
            <a:avLst/>
          </a:prstGeom>
          <a:solidFill>
            <a:srgbClr val="9FFFE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7544912" y="13326248"/>
            <a:ext cx="222044" cy="233165"/>
          </a:xfrm>
          <a:prstGeom prst="ellipse">
            <a:avLst/>
          </a:prstGeom>
          <a:solidFill>
            <a:srgbClr val="9FFFE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7750712" y="12849135"/>
            <a:ext cx="391719" cy="401136"/>
          </a:xfrm>
          <a:prstGeom prst="ellipse">
            <a:avLst/>
          </a:prstGeom>
          <a:solidFill>
            <a:srgbClr val="FFFF00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pic>
        <p:nvPicPr>
          <p:cNvPr id="59" name="Picture 5" descr="G:\bilder\kurs\xrd\Cube-sin.pcx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04" y="11117722"/>
            <a:ext cx="5161551" cy="31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961857" y="13256435"/>
            <a:ext cx="360692" cy="32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177786" y="12959210"/>
            <a:ext cx="304520" cy="284667"/>
          </a:xfrm>
          <a:prstGeom prst="ellipse">
            <a:avLst/>
          </a:prstGeom>
          <a:solidFill>
            <a:srgbClr val="9FFFE6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78812" y="13465568"/>
            <a:ext cx="428756" cy="28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r>
              <a:rPr lang="en-US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</a:t>
            </a:r>
            <a:endParaRPr lang="en-US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48" name="Straight Arrow Connector 247"/>
          <p:cNvCxnSpPr/>
          <p:nvPr/>
        </p:nvCxnSpPr>
        <p:spPr>
          <a:xfrm flipV="1">
            <a:off x="16290700" y="19451324"/>
            <a:ext cx="1767500" cy="16399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14331721" y="19321724"/>
            <a:ext cx="2019917" cy="23992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 flipV="1">
            <a:off x="16362600" y="19726772"/>
            <a:ext cx="2046969" cy="192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15634120" y="24792125"/>
            <a:ext cx="4436357" cy="3285486"/>
            <a:chOff x="5791815" y="1275923"/>
            <a:chExt cx="2957571" cy="2190322"/>
          </a:xfrm>
        </p:grpSpPr>
        <p:grpSp>
          <p:nvGrpSpPr>
            <p:cNvPr id="296" name="Group 295"/>
            <p:cNvGrpSpPr/>
            <p:nvPr/>
          </p:nvGrpSpPr>
          <p:grpSpPr>
            <a:xfrm>
              <a:off x="6064272" y="1695810"/>
              <a:ext cx="2685114" cy="1395244"/>
              <a:chOff x="6609212" y="1683383"/>
              <a:chExt cx="2685114" cy="1395244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6609212" y="1706715"/>
                <a:ext cx="1487934" cy="1371912"/>
                <a:chOff x="3608449" y="3375446"/>
                <a:chExt cx="2415834" cy="2448372"/>
              </a:xfrm>
            </p:grpSpPr>
            <p:grpSp>
              <p:nvGrpSpPr>
                <p:cNvPr id="334" name="Group 333"/>
                <p:cNvGrpSpPr/>
                <p:nvPr/>
              </p:nvGrpSpPr>
              <p:grpSpPr>
                <a:xfrm>
                  <a:off x="3608449" y="3375446"/>
                  <a:ext cx="2406529" cy="2448372"/>
                  <a:chOff x="5583116" y="3279265"/>
                  <a:chExt cx="2406529" cy="2448372"/>
                </a:xfrm>
              </p:grpSpPr>
              <p:cxnSp>
                <p:nvCxnSpPr>
                  <p:cNvPr id="347" name="Straight Connector 346"/>
                  <p:cNvCxnSpPr/>
                  <p:nvPr/>
                </p:nvCxnSpPr>
                <p:spPr>
                  <a:xfrm flipV="1">
                    <a:off x="5618510" y="3894031"/>
                    <a:ext cx="1876868" cy="627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flipV="1">
                    <a:off x="5583116" y="3285281"/>
                    <a:ext cx="521938" cy="621502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5592573" y="3863165"/>
                    <a:ext cx="0" cy="182056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 flipV="1">
                    <a:off x="5590096" y="5702167"/>
                    <a:ext cx="1876868" cy="627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Straight Connector 350"/>
                  <p:cNvCxnSpPr/>
                  <p:nvPr/>
                </p:nvCxnSpPr>
                <p:spPr>
                  <a:xfrm flipV="1">
                    <a:off x="6111873" y="3279265"/>
                    <a:ext cx="1876868" cy="6278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/>
                  <p:cNvCxnSpPr/>
                  <p:nvPr/>
                </p:nvCxnSpPr>
                <p:spPr>
                  <a:xfrm flipV="1">
                    <a:off x="7448079" y="3305945"/>
                    <a:ext cx="521938" cy="621502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Straight Connector 352"/>
                  <p:cNvCxnSpPr/>
                  <p:nvPr/>
                </p:nvCxnSpPr>
                <p:spPr>
                  <a:xfrm>
                    <a:off x="7480784" y="3907077"/>
                    <a:ext cx="0" cy="182056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Straight Connector 353"/>
                  <p:cNvCxnSpPr/>
                  <p:nvPr/>
                </p:nvCxnSpPr>
                <p:spPr>
                  <a:xfrm>
                    <a:off x="7989645" y="3284562"/>
                    <a:ext cx="0" cy="1820560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Straight Connector 354"/>
                  <p:cNvCxnSpPr/>
                  <p:nvPr/>
                </p:nvCxnSpPr>
                <p:spPr>
                  <a:xfrm flipV="1">
                    <a:off x="7460995" y="5101165"/>
                    <a:ext cx="521938" cy="621502"/>
                  </a:xfrm>
                  <a:prstGeom prst="line">
                    <a:avLst/>
                  </a:pr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4132729" y="3397623"/>
                  <a:ext cx="26895" cy="174811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3657599" y="5145741"/>
                  <a:ext cx="528919" cy="627531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4177553" y="5145742"/>
                  <a:ext cx="1846730" cy="1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40" name="Freeform 339"/>
                <p:cNvSpPr/>
                <p:nvPr/>
              </p:nvSpPr>
              <p:spPr>
                <a:xfrm>
                  <a:off x="4930589" y="4715436"/>
                  <a:ext cx="1075764" cy="1057835"/>
                </a:xfrm>
                <a:custGeom>
                  <a:avLst/>
                  <a:gdLst>
                    <a:gd name="connsiteX0" fmla="*/ 0 w 1075764"/>
                    <a:gd name="connsiteY0" fmla="*/ 403412 h 1057835"/>
                    <a:gd name="connsiteX1" fmla="*/ 546847 w 1075764"/>
                    <a:gd name="connsiteY1" fmla="*/ 1057835 h 1057835"/>
                    <a:gd name="connsiteX2" fmla="*/ 1075764 w 1075764"/>
                    <a:gd name="connsiteY2" fmla="*/ 0 h 1057835"/>
                    <a:gd name="connsiteX3" fmla="*/ 0 w 1075764"/>
                    <a:gd name="connsiteY3" fmla="*/ 403412 h 10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5764" h="1057835">
                      <a:moveTo>
                        <a:pt x="0" y="403412"/>
                      </a:moveTo>
                      <a:lnTo>
                        <a:pt x="546847" y="1057835"/>
                      </a:lnTo>
                      <a:lnTo>
                        <a:pt x="1075764" y="0"/>
                      </a:lnTo>
                      <a:lnTo>
                        <a:pt x="0" y="403412"/>
                      </a:lnTo>
                      <a:close/>
                    </a:path>
                  </a:pathLst>
                </a:custGeom>
                <a:solidFill>
                  <a:srgbClr val="1313F9">
                    <a:alpha val="60000"/>
                  </a:srgb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reeform 340"/>
                <p:cNvSpPr/>
                <p:nvPr/>
              </p:nvSpPr>
              <p:spPr>
                <a:xfrm>
                  <a:off x="4186518" y="4168588"/>
                  <a:ext cx="1828800" cy="1604682"/>
                </a:xfrm>
                <a:custGeom>
                  <a:avLst/>
                  <a:gdLst>
                    <a:gd name="connsiteX0" fmla="*/ 0 w 1828800"/>
                    <a:gd name="connsiteY0" fmla="*/ 968188 h 1604682"/>
                    <a:gd name="connsiteX1" fmla="*/ 1828800 w 1828800"/>
                    <a:gd name="connsiteY1" fmla="*/ 0 h 1604682"/>
                    <a:gd name="connsiteX2" fmla="*/ 1281953 w 1828800"/>
                    <a:gd name="connsiteY2" fmla="*/ 950258 h 1604682"/>
                    <a:gd name="connsiteX3" fmla="*/ 233083 w 1828800"/>
                    <a:gd name="connsiteY3" fmla="*/ 1604682 h 1604682"/>
                    <a:gd name="connsiteX4" fmla="*/ 0 w 1828800"/>
                    <a:gd name="connsiteY4" fmla="*/ 968188 h 160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0" h="1604682">
                      <a:moveTo>
                        <a:pt x="0" y="968188"/>
                      </a:moveTo>
                      <a:lnTo>
                        <a:pt x="1828800" y="0"/>
                      </a:lnTo>
                      <a:lnTo>
                        <a:pt x="1281953" y="950258"/>
                      </a:lnTo>
                      <a:lnTo>
                        <a:pt x="233083" y="1604682"/>
                      </a:lnTo>
                      <a:lnTo>
                        <a:pt x="0" y="968188"/>
                      </a:lnTo>
                      <a:close/>
                    </a:path>
                  </a:pathLst>
                </a:custGeom>
                <a:solidFill>
                  <a:srgbClr val="1313F9">
                    <a:alpha val="36863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Freeform 345"/>
                <p:cNvSpPr/>
                <p:nvPr/>
              </p:nvSpPr>
              <p:spPr>
                <a:xfrm>
                  <a:off x="3639671" y="3406588"/>
                  <a:ext cx="2357717" cy="2348753"/>
                </a:xfrm>
                <a:custGeom>
                  <a:avLst/>
                  <a:gdLst>
                    <a:gd name="connsiteX0" fmla="*/ 2357717 w 2357717"/>
                    <a:gd name="connsiteY0" fmla="*/ 0 h 2348753"/>
                    <a:gd name="connsiteX1" fmla="*/ 1846729 w 2357717"/>
                    <a:gd name="connsiteY1" fmla="*/ 1156447 h 2348753"/>
                    <a:gd name="connsiteX2" fmla="*/ 0 w 2357717"/>
                    <a:gd name="connsiteY2" fmla="*/ 2348753 h 2348753"/>
                    <a:gd name="connsiteX3" fmla="*/ 510988 w 2357717"/>
                    <a:gd name="connsiteY3" fmla="*/ 1174377 h 2348753"/>
                    <a:gd name="connsiteX4" fmla="*/ 2357717 w 2357717"/>
                    <a:gd name="connsiteY4" fmla="*/ 0 h 234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717" h="2348753">
                      <a:moveTo>
                        <a:pt x="2357717" y="0"/>
                      </a:moveTo>
                      <a:lnTo>
                        <a:pt x="1846729" y="1156447"/>
                      </a:lnTo>
                      <a:lnTo>
                        <a:pt x="0" y="2348753"/>
                      </a:lnTo>
                      <a:lnTo>
                        <a:pt x="510988" y="1174377"/>
                      </a:lnTo>
                      <a:lnTo>
                        <a:pt x="2357717" y="0"/>
                      </a:lnTo>
                      <a:close/>
                    </a:path>
                  </a:pathLst>
                </a:custGeom>
                <a:solidFill>
                  <a:srgbClr val="4F81BD">
                    <a:alpha val="18039"/>
                  </a:srgbClr>
                </a:solidFill>
                <a:ln>
                  <a:solidFill>
                    <a:srgbClr val="1313F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9" name="Straight Arrow Connector 328"/>
              <p:cNvCxnSpPr/>
              <p:nvPr/>
            </p:nvCxnSpPr>
            <p:spPr>
              <a:xfrm>
                <a:off x="7983706" y="1885415"/>
                <a:ext cx="112311" cy="316025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3" name="Line Callout 1 332"/>
                  <p:cNvSpPr/>
                  <p:nvPr/>
                </p:nvSpPr>
                <p:spPr>
                  <a:xfrm>
                    <a:off x="8593796" y="1683383"/>
                    <a:ext cx="700530" cy="510576"/>
                  </a:xfrm>
                  <a:prstGeom prst="borderCallout1">
                    <a:avLst>
                      <a:gd name="adj1" fmla="val 45180"/>
                      <a:gd name="adj2" fmla="val -9805"/>
                      <a:gd name="adj3" fmla="val 69072"/>
                      <a:gd name="adj4" fmla="val -78417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h𝑘𝑙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3" name="Line Callout 1 3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3796" y="1683383"/>
                    <a:ext cx="700530" cy="510576"/>
                  </a:xfrm>
                  <a:prstGeom prst="borderCallout1">
                    <a:avLst>
                      <a:gd name="adj1" fmla="val 45180"/>
                      <a:gd name="adj2" fmla="val -9805"/>
                      <a:gd name="adj3" fmla="val 69072"/>
                      <a:gd name="adj4" fmla="val -78417"/>
                    </a:avLst>
                  </a:prstGeom>
                  <a:blipFill rotWithShape="1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Box 297"/>
                <p:cNvSpPr txBox="1"/>
                <p:nvPr/>
              </p:nvSpPr>
              <p:spPr>
                <a:xfrm>
                  <a:off x="7289207" y="1275923"/>
                  <a:ext cx="393057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206" y="1275923"/>
                  <a:ext cx="371447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/>
                <p:cNvSpPr txBox="1"/>
                <p:nvPr/>
              </p:nvSpPr>
              <p:spPr>
                <a:xfrm>
                  <a:off x="6229063" y="1325593"/>
                  <a:ext cx="385832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064" y="1325594"/>
                  <a:ext cx="371447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TextBox 326"/>
                <p:cNvSpPr txBox="1"/>
                <p:nvPr/>
              </p:nvSpPr>
              <p:spPr>
                <a:xfrm>
                  <a:off x="5791815" y="3004581"/>
                  <a:ext cx="363476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815" y="3004580"/>
                  <a:ext cx="350672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6" name="Group 355"/>
          <p:cNvGrpSpPr/>
          <p:nvPr/>
        </p:nvGrpSpPr>
        <p:grpSpPr>
          <a:xfrm>
            <a:off x="8511090" y="18277263"/>
            <a:ext cx="4908498" cy="4583806"/>
            <a:chOff x="4045777" y="2100126"/>
            <a:chExt cx="3425324" cy="3237341"/>
          </a:xfrm>
        </p:grpSpPr>
        <p:cxnSp>
          <p:nvCxnSpPr>
            <p:cNvPr id="357" name="Straight Arrow Connector 356"/>
            <p:cNvCxnSpPr/>
            <p:nvPr/>
          </p:nvCxnSpPr>
          <p:spPr>
            <a:xfrm>
              <a:off x="5105400" y="4191000"/>
              <a:ext cx="16002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5105400" y="2582294"/>
              <a:ext cx="2129" cy="1608706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H="1">
              <a:off x="4343400" y="4185407"/>
              <a:ext cx="762001" cy="691393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0" name="Isosceles Triangle 359"/>
            <p:cNvSpPr/>
            <p:nvPr/>
          </p:nvSpPr>
          <p:spPr>
            <a:xfrm rot="20762966">
              <a:off x="4604680" y="3358477"/>
              <a:ext cx="1253365" cy="1022540"/>
            </a:xfrm>
            <a:prstGeom prst="triangle">
              <a:avLst/>
            </a:prstGeom>
            <a:solidFill>
              <a:srgbClr val="F1491B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694413" y="4000741"/>
              <a:ext cx="710555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1(</a:t>
              </a:r>
              <a:r>
                <a:rPr lang="en-US" i="1" dirty="0" smtClean="0"/>
                <a:t>b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055156" y="4848387"/>
              <a:ext cx="710555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1(</a:t>
              </a:r>
              <a:r>
                <a:rPr lang="en-US" i="1" dirty="0" smtClean="0"/>
                <a:t>a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4922228" y="2100126"/>
              <a:ext cx="812606" cy="4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1(</a:t>
              </a:r>
              <a:r>
                <a:rPr lang="en-US" i="1" dirty="0" smtClean="0"/>
                <a:t>c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5231364" y="3168136"/>
              <a:ext cx="477880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½ </a:t>
              </a:r>
              <a:endParaRPr lang="en-US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5795692" y="3733800"/>
              <a:ext cx="477880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½ </a:t>
              </a:r>
              <a:endParaRPr lang="en-US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4597041" y="4565353"/>
              <a:ext cx="444895" cy="4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½ </a:t>
              </a:r>
              <a:endParaRPr lang="en-US" dirty="0"/>
            </a:p>
          </p:txBody>
        </p:sp>
        <p:cxnSp>
          <p:nvCxnSpPr>
            <p:cNvPr id="367" name="Straight Connector 366"/>
            <p:cNvCxnSpPr/>
            <p:nvPr/>
          </p:nvCxnSpPr>
          <p:spPr>
            <a:xfrm>
              <a:off x="5948524" y="4033007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4724400" y="4343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5107529" y="3209488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0" name="TextBox 369"/>
            <p:cNvSpPr txBox="1"/>
            <p:nvPr/>
          </p:nvSpPr>
          <p:spPr>
            <a:xfrm>
              <a:off x="5409647" y="4370074"/>
              <a:ext cx="721741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Bodoni MT" panose="02070603080606020203" pitchFamily="18" charset="0"/>
                </a:rPr>
                <a:t>k=2</a:t>
              </a:r>
              <a:endParaRPr lang="en-US" b="1" i="1" dirty="0">
                <a:solidFill>
                  <a:srgbClr val="FF0000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4045777" y="3930156"/>
              <a:ext cx="739640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Bodoni MT" panose="02070603080606020203" pitchFamily="18" charset="0"/>
                </a:rPr>
                <a:t>h=2</a:t>
              </a:r>
              <a:endParaRPr lang="en-US" b="1" i="1" dirty="0">
                <a:solidFill>
                  <a:srgbClr val="FF0000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4190672" y="3062553"/>
              <a:ext cx="645674" cy="489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Bodoni MT" panose="02070603080606020203" pitchFamily="18" charset="0"/>
                </a:rPr>
                <a:t>l=2</a:t>
              </a:r>
              <a:endParaRPr lang="en-US" b="1" i="1" dirty="0">
                <a:solidFill>
                  <a:srgbClr val="FF0000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5261668" y="2381333"/>
              <a:ext cx="2209433" cy="94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doni MT" panose="02070603080606020203" pitchFamily="18" charset="0"/>
                </a:rPr>
                <a:t>[(</a:t>
              </a:r>
              <a:r>
                <a:rPr lang="en-US" i="1" dirty="0" err="1" smtClean="0">
                  <a:solidFill>
                    <a:srgbClr val="FF0000"/>
                  </a:solidFill>
                  <a:latin typeface="Bodoni MT" panose="02070603080606020203" pitchFamily="18" charset="0"/>
                </a:rPr>
                <a:t>hkl</a:t>
              </a:r>
              <a:r>
                <a:rPr lang="en-US" dirty="0" smtClean="0">
                  <a:latin typeface="Bodoni MT" panose="02070603080606020203" pitchFamily="18" charset="0"/>
                </a:rPr>
                <a:t>)] </a:t>
              </a:r>
            </a:p>
            <a:p>
              <a:r>
                <a:rPr lang="en-US" dirty="0">
                  <a:latin typeface="Bodoni MT" panose="02070603080606020203" pitchFamily="18" charset="0"/>
                </a:rPr>
                <a:t> </a:t>
              </a:r>
              <a:r>
                <a:rPr lang="en-US" dirty="0" smtClean="0">
                  <a:latin typeface="Bodoni MT" panose="02070603080606020203" pitchFamily="18" charset="0"/>
                </a:rPr>
                <a:t>(222) planes</a:t>
              </a:r>
              <a:endParaRPr lang="en-US" dirty="0">
                <a:latin typeface="Bodoni MT" panose="02070603080606020203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841687" y="23398992"/>
            <a:ext cx="4734561" cy="1338834"/>
          </a:xfrm>
          <a:prstGeom prst="rect">
            <a:avLst/>
          </a:prstGeom>
        </p:spPr>
        <p:txBody>
          <a:bodyPr wrap="square" lIns="137160" tIns="68583" rIns="137160" bIns="68583">
            <a:spAutoFit/>
          </a:bodyPr>
          <a:lstStyle/>
          <a:p>
            <a:pPr indent="11909" algn="ctr"/>
            <a:r>
              <a:rPr lang="en-US" dirty="0"/>
              <a:t>The distance between the planes is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hkl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711964" y="13679071"/>
            <a:ext cx="2953214" cy="738671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smtClean="0">
                <a:solidFill>
                  <a:srgbClr val="0070C0"/>
                </a:solidFill>
              </a:rPr>
              <a:t>phase angle]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794309" y="15947000"/>
                <a:ext cx="9074987" cy="1697522"/>
              </a:xfrm>
              <a:prstGeom prst="rect">
                <a:avLst/>
              </a:prstGeom>
              <a:noFill/>
            </p:spPr>
            <p:txBody>
              <a:bodyPr wrap="square" lIns="137160" tIns="68583" rIns="137160" bIns="68583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[positions of the atoms (</a:t>
                </a:r>
                <a:r>
                  <a:rPr lang="en-US" sz="3200" i="1" dirty="0" err="1">
                    <a:solidFill>
                      <a:schemeClr val="accent2">
                        <a:lumMod val="75000"/>
                      </a:schemeClr>
                    </a:solidFill>
                  </a:rPr>
                  <a:t>i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)  are 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3200" i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3200" i="1" baseline="-25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n-US" sz="3200" i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3200" i="1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en-US" sz="3200" i="1" baseline="-25000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n-US" sz="3200" i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3200" i="1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</a:t>
                </a:r>
                <a:r>
                  <a:rPr lang="en-US" sz="3200" i="1" baseline="-25000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n-US" sz="3200" i="1" baseline="-25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</a:p>
              <a:p>
                <a:pPr algn="ctr"/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𝑐𝑎𝑙𝑐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𝑈𝑑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∗2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where </a:t>
                </a:r>
              </a:p>
              <a:p>
                <a:pPr algn="ctr"/>
                <a:r>
                  <a:rPr lang="en-US" sz="3200" i="1" dirty="0" smtClean="0">
                    <a:solidFill>
                      <a:srgbClr val="990033"/>
                    </a:solidFill>
                  </a:rPr>
                  <a:t>U </a:t>
                </a:r>
                <a:r>
                  <a:rPr lang="en-US" sz="3200" dirty="0" smtClean="0">
                    <a:solidFill>
                      <a:srgbClr val="990033"/>
                    </a:solidFill>
                  </a:rPr>
                  <a:t>are displacement parameters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]</a:t>
                </a:r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309" y="15947000"/>
                <a:ext cx="9074987" cy="1697522"/>
              </a:xfrm>
              <a:prstGeom prst="rect">
                <a:avLst/>
              </a:prstGeom>
              <a:blipFill rotWithShape="1">
                <a:blip r:embed="rId47"/>
                <a:stretch>
                  <a:fillRect t="-3957" b="-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5775976" y="14702796"/>
            <a:ext cx="5901461" cy="507837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[electron density map with grid (</a:t>
            </a:r>
            <a:r>
              <a:rPr lang="en-US" sz="2400" b="1" i="1" dirty="0" smtClean="0">
                <a:solidFill>
                  <a:srgbClr val="FF0000"/>
                </a:solidFill>
              </a:rPr>
              <a:t>x, y, z</a:t>
            </a:r>
            <a:r>
              <a:rPr lang="en-US" sz="2400" dirty="0" smtClean="0">
                <a:solidFill>
                  <a:srgbClr val="0070C0"/>
                </a:solidFill>
              </a:rPr>
              <a:t>)]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5887140" y="12627078"/>
                <a:ext cx="4050201" cy="6416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137160" tIns="68583" rIns="137160" bIns="68583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/>
                                    </a:rPr>
                                    <m:t>h𝑘𝑙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700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n-US" sz="27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/>
                                </a:rPr>
                                <m:t>h𝑘𝑙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9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760" y="8418052"/>
                <a:ext cx="2700134" cy="427750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 flipV="1">
            <a:off x="29764843" y="19159774"/>
            <a:ext cx="0" cy="4257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4177041" y="23312686"/>
            <a:ext cx="498213" cy="738671"/>
          </a:xfrm>
          <a:prstGeom prst="rect">
            <a:avLst/>
          </a:prstGeom>
        </p:spPr>
        <p:txBody>
          <a:bodyPr wrap="none" lIns="137160" tIns="68583" rIns="137160" bIns="68583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4" name="Straight Arrow Connector 303"/>
          <p:cNvCxnSpPr/>
          <p:nvPr/>
        </p:nvCxnSpPr>
        <p:spPr>
          <a:xfrm flipV="1">
            <a:off x="29767965" y="23430188"/>
            <a:ext cx="4782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9059324" y="23315448"/>
            <a:ext cx="527067" cy="738671"/>
          </a:xfrm>
          <a:prstGeom prst="rect">
            <a:avLst/>
          </a:prstGeom>
        </p:spPr>
        <p:txBody>
          <a:bodyPr wrap="none" lIns="137160" tIns="68583" rIns="137160" bIns="68583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29508684" y="23417369"/>
            <a:ext cx="259281" cy="20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5" name="Rectangle 304"/>
          <p:cNvSpPr/>
          <p:nvPr/>
        </p:nvSpPr>
        <p:spPr>
          <a:xfrm>
            <a:off x="29135452" y="18859573"/>
            <a:ext cx="471765" cy="738671"/>
          </a:xfrm>
          <a:prstGeom prst="rect">
            <a:avLst/>
          </a:prstGeom>
        </p:spPr>
        <p:txBody>
          <a:bodyPr wrap="none" lIns="137160" tIns="68583" rIns="137160" bIns="68583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z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205071" y="31131123"/>
            <a:ext cx="12475851" cy="584782"/>
          </a:xfrm>
          <a:prstGeom prst="rect">
            <a:avLst/>
          </a:prstGeom>
          <a:noFill/>
        </p:spPr>
        <p:txBody>
          <a:bodyPr wrap="none" lIns="137160" tIns="68583" rIns="137160" bIns="68583" rtlCol="0">
            <a:spAutoFit/>
          </a:bodyPr>
          <a:lstStyle/>
          <a:p>
            <a:r>
              <a:rPr lang="en-US" sz="2900" dirty="0"/>
              <a:t>Where</a:t>
            </a:r>
            <a:r>
              <a:rPr lang="en-US" sz="2900" i="1" dirty="0"/>
              <a:t> </a:t>
            </a:r>
            <a:r>
              <a:rPr lang="en-US" sz="2900" b="1" i="1" dirty="0"/>
              <a:t>d</a:t>
            </a:r>
            <a:r>
              <a:rPr lang="en-US" sz="2900" i="1" dirty="0"/>
              <a:t>* = </a:t>
            </a:r>
            <a:r>
              <a:rPr lang="en-US" sz="2900" dirty="0"/>
              <a:t>reciprocal of </a:t>
            </a:r>
            <a:r>
              <a:rPr lang="en-US" sz="2900" b="1" i="1" dirty="0"/>
              <a:t>d</a:t>
            </a:r>
            <a:r>
              <a:rPr lang="en-US" sz="2900" dirty="0"/>
              <a:t> and  </a:t>
            </a:r>
            <a:r>
              <a:rPr lang="en-US" sz="2900" b="1" i="1" dirty="0"/>
              <a:t>a</a:t>
            </a:r>
            <a:r>
              <a:rPr lang="en-US" sz="2900" baseline="30000" dirty="0"/>
              <a:t>*</a:t>
            </a:r>
            <a:r>
              <a:rPr lang="en-US" sz="2900" dirty="0"/>
              <a:t> is the recip. of </a:t>
            </a:r>
            <a:r>
              <a:rPr lang="en-US" sz="2900" b="1" i="1" dirty="0"/>
              <a:t>a</a:t>
            </a:r>
            <a:r>
              <a:rPr lang="en-US" sz="2900" i="1" dirty="0"/>
              <a:t> </a:t>
            </a:r>
            <a:r>
              <a:rPr lang="en-US" sz="2900" dirty="0"/>
              <a:t>and</a:t>
            </a:r>
            <a:r>
              <a:rPr lang="en-US" sz="2900" i="1" dirty="0"/>
              <a:t> </a:t>
            </a:r>
            <a:r>
              <a:rPr lang="en-US" sz="2900" b="1" i="1" dirty="0"/>
              <a:t>b</a:t>
            </a:r>
            <a:r>
              <a:rPr lang="en-US" sz="2900" baseline="30000" dirty="0"/>
              <a:t>*</a:t>
            </a:r>
            <a:r>
              <a:rPr lang="en-US" sz="2900" dirty="0"/>
              <a:t> is the recip. of </a:t>
            </a:r>
            <a:r>
              <a:rPr lang="en-US" sz="2900" b="1" i="1" dirty="0"/>
              <a:t>b</a:t>
            </a:r>
            <a:r>
              <a:rPr lang="en-US" sz="2900" dirty="0"/>
              <a:t> </a:t>
            </a:r>
            <a:r>
              <a:rPr lang="en-US" sz="2900" i="1" dirty="0" err="1"/>
              <a:t>etc</a:t>
            </a:r>
            <a:r>
              <a:rPr lang="en-US" sz="2900" dirty="0"/>
              <a:t>… </a:t>
            </a:r>
          </a:p>
        </p:txBody>
      </p:sp>
      <p:pic>
        <p:nvPicPr>
          <p:cNvPr id="2260" name="Picture 212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38" y="12275567"/>
            <a:ext cx="2614497" cy="2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308"/>
          <p:cNvSpPr txBox="1"/>
          <p:nvPr/>
        </p:nvSpPr>
        <p:spPr>
          <a:xfrm>
            <a:off x="37375861" y="16175376"/>
            <a:ext cx="6000149" cy="951033"/>
          </a:xfrm>
          <a:prstGeom prst="rect">
            <a:avLst/>
          </a:prstGeom>
          <a:noFill/>
        </p:spPr>
        <p:txBody>
          <a:bodyPr wrap="square" lIns="137160" tIns="68583" rIns="137160" bIns="68583" rtlCol="0">
            <a:spAutoFit/>
          </a:bodyPr>
          <a:lstStyle/>
          <a:p>
            <a:pPr algn="ctr"/>
            <a:r>
              <a:rPr lang="en-US" sz="2900" dirty="0">
                <a:solidFill>
                  <a:srgbClr val="0070C0"/>
                </a:solidFill>
              </a:rPr>
              <a:t>[</a:t>
            </a:r>
            <a:r>
              <a:rPr lang="en-US" sz="2400" dirty="0">
                <a:solidFill>
                  <a:srgbClr val="0070C0"/>
                </a:solidFill>
              </a:rPr>
              <a:t>start with random phase angles or atomic positions and deduce initial phase angles]</a:t>
            </a:r>
          </a:p>
        </p:txBody>
      </p:sp>
      <p:pic>
        <p:nvPicPr>
          <p:cNvPr id="312" name="Picture 2" descr="C:\Users\jhr6675\Desktop\ScreenShot002.jpg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424" y="31421974"/>
            <a:ext cx="3187977" cy="5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" name="Flowchart: Process 413"/>
          <p:cNvSpPr/>
          <p:nvPr/>
        </p:nvSpPr>
        <p:spPr>
          <a:xfrm>
            <a:off x="34846766" y="26712819"/>
            <a:ext cx="3574398" cy="1821909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7160" tIns="68583" rIns="137160" bIns="68583" rtlCol="0" anchor="ctr"/>
          <a:lstStyle/>
          <a:p>
            <a:pPr algn="ctr"/>
            <a:r>
              <a:rPr lang="en-US" sz="2400" i="1" dirty="0"/>
              <a:t>Modify the parameters (p) or model and repeat</a:t>
            </a:r>
          </a:p>
          <a:p>
            <a:pPr algn="ctr"/>
            <a:r>
              <a:rPr lang="en-US" sz="4200" i="1" dirty="0"/>
              <a:t>p =p</a:t>
            </a:r>
            <a:r>
              <a:rPr lang="en-US" sz="4200" i="1" baseline="-25000" dirty="0"/>
              <a:t>i</a:t>
            </a:r>
            <a:r>
              <a:rPr lang="en-US" sz="4200" i="1" dirty="0"/>
              <a:t> +</a:t>
            </a:r>
            <a:r>
              <a:rPr lang="en-US" sz="4200" i="1" dirty="0">
                <a:sym typeface="Symbol"/>
              </a:rPr>
              <a:t>p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3773546" y="20154378"/>
            <a:ext cx="3711585" cy="22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51565" y="13111382"/>
                <a:ext cx="13191506" cy="1706814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4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𝒙𝒚𝒛</m:t>
                          </m:r>
                        </m:e>
                      </m:d>
                      <m:r>
                        <a:rPr lang="en-US" sz="42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200" i="1">
                              <a:latin typeface="Cambria Math"/>
                              <a:ea typeface="Cambria Math"/>
                            </a:rPr>
                            <m:t>h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2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2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4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42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4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4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h𝑘𝑙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4200" i="1">
                                          <a:latin typeface="Cambria Math"/>
                                          <a:ea typeface="Cambria Math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4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42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4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42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  <m:r>
                                            <a:rPr lang="en-US" sz="4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4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4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sz="420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043" y="8740921"/>
                <a:ext cx="8794337" cy="1137876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33577" y="11328254"/>
                <a:ext cx="1749038" cy="738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h𝑘𝑙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9051" y="7552169"/>
                <a:ext cx="1166025" cy="492443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/>
              <p:cNvSpPr txBox="1"/>
              <p:nvPr/>
            </p:nvSpPr>
            <p:spPr>
              <a:xfrm>
                <a:off x="38234882" y="10881905"/>
                <a:ext cx="1303338" cy="738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h𝑘𝑙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6" name="TextBox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9921" y="7254603"/>
                <a:ext cx="868892" cy="492443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37013992" y="9057440"/>
                <a:ext cx="913808" cy="73866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94" y="6038293"/>
                <a:ext cx="609205" cy="492443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37740398" y="9711255"/>
            <a:ext cx="1233954" cy="1075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36584737" y="7445926"/>
                <a:ext cx="925349" cy="73866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824" y="4963950"/>
                <a:ext cx="616899" cy="492443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/>
              <p:cNvSpPr txBox="1"/>
              <p:nvPr/>
            </p:nvSpPr>
            <p:spPr>
              <a:xfrm>
                <a:off x="36351821" y="8270162"/>
                <a:ext cx="925349" cy="73866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0" name="TextBox 3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47" y="5513441"/>
                <a:ext cx="616899" cy="492443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TextBox 87"/>
          <p:cNvSpPr txBox="1">
            <a:spLocks noChangeArrowheads="1"/>
          </p:cNvSpPr>
          <p:nvPr/>
        </p:nvSpPr>
        <p:spPr bwMode="auto">
          <a:xfrm>
            <a:off x="21884819" y="20823469"/>
            <a:ext cx="522258" cy="7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7160" tIns="68580" rIns="137160" bIns="68580">
            <a:spAutoFit/>
          </a:bodyPr>
          <a:lstStyle/>
          <a:p>
            <a:r>
              <a:rPr lang="el-GR" i="1" dirty="0"/>
              <a:t>θ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733375" y="18579712"/>
            <a:ext cx="4031504" cy="2539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dirty="0" smtClean="0"/>
              <a:t>The diffraction angle relative to the incident beam is </a:t>
            </a:r>
            <a:r>
              <a:rPr lang="en-US" i="1" dirty="0" smtClean="0">
                <a:sym typeface="Symbol"/>
              </a:rPr>
              <a:t> </a:t>
            </a:r>
            <a:r>
              <a:rPr lang="en-US" dirty="0" smtClean="0">
                <a:sym typeface="Symbol"/>
              </a:rPr>
              <a:t>+ </a:t>
            </a:r>
            <a:r>
              <a:rPr lang="en-US" i="1" dirty="0" smtClean="0">
                <a:sym typeface="Symbol"/>
              </a:rPr>
              <a:t></a:t>
            </a:r>
            <a:r>
              <a:rPr lang="en-US" dirty="0" smtClean="0">
                <a:sym typeface="Symbol"/>
              </a:rPr>
              <a:t> or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2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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Title 1"/>
          <p:cNvSpPr txBox="1">
            <a:spLocks/>
          </p:cNvSpPr>
          <p:nvPr/>
        </p:nvSpPr>
        <p:spPr bwMode="auto">
          <a:xfrm>
            <a:off x="795719" y="22181459"/>
            <a:ext cx="10583876" cy="185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16" tIns="219408" rIns="438816" bIns="219408" numCol="1" anchor="ctr" anchorCtr="0" compatLnSpc="1">
            <a:prstTxWarp prst="textNoShape">
              <a:avLst/>
            </a:prstTxWarp>
          </a:bodyPr>
          <a:lstStyle>
            <a:lvl1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2925763" rtl="0" fontAlgn="base">
              <a:spcBef>
                <a:spcPct val="0"/>
              </a:spcBef>
              <a:spcAft>
                <a:spcPct val="0"/>
              </a:spcAft>
              <a:defRPr sz="1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6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and Photons…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915281" y="17415432"/>
            <a:ext cx="9723336" cy="784830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Waves diffract off of planes (of electrons)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8627304" y="5931675"/>
                <a:ext cx="4051185" cy="1061829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 rtlCol="0">
                <a:spAutoFit/>
              </a:bodyPr>
              <a:lstStyle/>
              <a:p>
                <a:r>
                  <a:rPr lang="en-US" sz="3000" dirty="0"/>
                  <a:t>Resolution limit</a:t>
                </a:r>
              </a:p>
              <a:p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d>
                          <m:dPr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  <a:ea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869" y="3954450"/>
                <a:ext cx="2700790" cy="707886"/>
              </a:xfrm>
              <a:prstGeom prst="rect">
                <a:avLst/>
              </a:prstGeom>
              <a:blipFill rotWithShape="1">
                <a:blip r:embed="rId58"/>
                <a:stretch>
                  <a:fillRect l="-2483" t="-22414" b="-10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H="1" flipV="1">
            <a:off x="29169536" y="7330653"/>
            <a:ext cx="1464815" cy="13088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500925" y="7030571"/>
                <a:ext cx="1312763" cy="60016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283" y="4687047"/>
                <a:ext cx="875175" cy="400110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0652897" y="8489714"/>
                <a:ext cx="1249958" cy="600165"/>
              </a:xfrm>
              <a:prstGeom prst="rect">
                <a:avLst/>
              </a:prstGeom>
            </p:spPr>
            <p:txBody>
              <a:bodyPr wrap="none" lIns="137160" tIns="68580" rIns="137160" bIns="685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264" y="5659809"/>
                <a:ext cx="833305" cy="400110"/>
              </a:xfrm>
              <a:prstGeom prst="rect">
                <a:avLst/>
              </a:prstGeom>
              <a:blipFill rotWithShape="1">
                <a:blip r:embed="rId6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Flowchart: Process 105"/>
          <p:cNvSpPr/>
          <p:nvPr/>
        </p:nvSpPr>
        <p:spPr>
          <a:xfrm>
            <a:off x="40255164" y="9815408"/>
            <a:ext cx="2829468" cy="7314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dirty="0" smtClean="0"/>
              <a:t>Integrate</a:t>
            </a:r>
            <a:endParaRPr lang="en-US" dirty="0"/>
          </a:p>
        </p:txBody>
      </p:sp>
      <p:cxnSp>
        <p:nvCxnSpPr>
          <p:cNvPr id="108" name="Elbow Connector 107"/>
          <p:cNvCxnSpPr>
            <a:stCxn id="262" idx="3"/>
            <a:endCxn id="106" idx="0"/>
          </p:cNvCxnSpPr>
          <p:nvPr/>
        </p:nvCxnSpPr>
        <p:spPr>
          <a:xfrm>
            <a:off x="40255164" y="9094105"/>
            <a:ext cx="1414734" cy="7213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106" idx="2"/>
            <a:endCxn id="7" idx="0"/>
          </p:cNvCxnSpPr>
          <p:nvPr/>
        </p:nvCxnSpPr>
        <p:spPr>
          <a:xfrm rot="5400000">
            <a:off x="41048288" y="10706642"/>
            <a:ext cx="781421" cy="46180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" idx="2"/>
            <a:endCxn id="303" idx="0"/>
          </p:cNvCxnSpPr>
          <p:nvPr/>
        </p:nvCxnSpPr>
        <p:spPr>
          <a:xfrm rot="5400000">
            <a:off x="39280089" y="10699072"/>
            <a:ext cx="560160" cy="32958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303" idx="1"/>
          </p:cNvCxnSpPr>
          <p:nvPr/>
        </p:nvCxnSpPr>
        <p:spPr>
          <a:xfrm rot="10800000" flipV="1">
            <a:off x="32072671" y="12947890"/>
            <a:ext cx="3814472" cy="715067"/>
          </a:xfrm>
          <a:prstGeom prst="bentConnector3">
            <a:avLst>
              <a:gd name="adj1" fmla="val 998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35749598" y="10342865"/>
                <a:ext cx="2956091" cy="553998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7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h𝑘𝑙</m:t>
                        </m:r>
                      </m:sub>
                      <m:sup>
                        <m:r>
                          <a:rPr lang="en-US" sz="27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700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7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27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/>
                                    <a:ea typeface="Cambria Math"/>
                                  </a:rPr>
                                  <m:t>h𝑘𝑙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3065" y="6895243"/>
                <a:ext cx="1970727" cy="369332"/>
              </a:xfrm>
              <a:prstGeom prst="rect">
                <a:avLst/>
              </a:prstGeom>
              <a:blipFill rotWithShape="1">
                <a:blip r:embed="rId61"/>
                <a:stretch>
                  <a:fillRect t="-114754" r="-23220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306" idx="3"/>
            <a:endCxn id="106" idx="1"/>
          </p:cNvCxnSpPr>
          <p:nvPr/>
        </p:nvCxnSpPr>
        <p:spPr>
          <a:xfrm flipV="1">
            <a:off x="39538220" y="10181122"/>
            <a:ext cx="716945" cy="107011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916934" y="6411524"/>
            <a:ext cx="2329004" cy="553998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2700" dirty="0"/>
              <a:t>Diffractometer</a:t>
            </a:r>
          </a:p>
        </p:txBody>
      </p:sp>
      <p:sp>
        <p:nvSpPr>
          <p:cNvPr id="70" name="Line Callout 1 69"/>
          <p:cNvSpPr/>
          <p:nvPr/>
        </p:nvSpPr>
        <p:spPr>
          <a:xfrm>
            <a:off x="32446453" y="9230173"/>
            <a:ext cx="996220" cy="444769"/>
          </a:xfrm>
          <a:prstGeom prst="borderCallout1">
            <a:avLst>
              <a:gd name="adj1" fmla="val -9736"/>
              <a:gd name="adj2" fmla="val 56752"/>
              <a:gd name="adj3" fmla="val -121285"/>
              <a:gd name="adj4" fmla="val 201051"/>
            </a:avLst>
          </a:prstGeom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sz="1400" dirty="0"/>
              <a:t>Crysta</a:t>
            </a:r>
            <a:r>
              <a:rPr lang="en-US" sz="1500" dirty="0"/>
              <a:t>l</a:t>
            </a:r>
            <a:endParaRPr lang="en-US" sz="2100" dirty="0"/>
          </a:p>
        </p:txBody>
      </p:sp>
      <p:sp>
        <p:nvSpPr>
          <p:cNvPr id="71" name="TextBox 70"/>
          <p:cNvSpPr txBox="1"/>
          <p:nvPr/>
        </p:nvSpPr>
        <p:spPr>
          <a:xfrm>
            <a:off x="32471642" y="7445926"/>
            <a:ext cx="1205138" cy="461666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2100" dirty="0"/>
              <a:t>Detector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34961262" y="8623613"/>
            <a:ext cx="925878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1800" dirty="0"/>
              <a:t>X-ray source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4320059" y="7386758"/>
            <a:ext cx="925878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1800" dirty="0"/>
              <a:t>Cold Stream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461468" y="6993504"/>
            <a:ext cx="3324308" cy="384721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sz="1600" dirty="0"/>
              <a:t>Cool crystal to hinder atom vibration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33290552" y="9866473"/>
            <a:ext cx="2305695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1700" dirty="0"/>
              <a:t>Position crystal in space with mechanical circles</a:t>
            </a:r>
          </a:p>
        </p:txBody>
      </p:sp>
      <p:sp>
        <p:nvSpPr>
          <p:cNvPr id="102" name="Flowchart: Decision 101"/>
          <p:cNvSpPr/>
          <p:nvPr/>
        </p:nvSpPr>
        <p:spPr>
          <a:xfrm>
            <a:off x="38855822" y="28022955"/>
            <a:ext cx="3335331" cy="1888149"/>
          </a:xfrm>
          <a:prstGeom prst="flowChartDecision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 dirty="0" smtClean="0"/>
              <a:t>Model Fits?</a:t>
            </a:r>
            <a:endParaRPr lang="en-US" dirty="0"/>
          </a:p>
        </p:txBody>
      </p:sp>
      <p:cxnSp>
        <p:nvCxnSpPr>
          <p:cNvPr id="104" name="Elbow Connector 103"/>
          <p:cNvCxnSpPr>
            <a:stCxn id="102" idx="2"/>
            <a:endCxn id="343" idx="3"/>
          </p:cNvCxnSpPr>
          <p:nvPr/>
        </p:nvCxnSpPr>
        <p:spPr>
          <a:xfrm rot="5400000">
            <a:off x="37198023" y="27608299"/>
            <a:ext cx="1022661" cy="562827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9340437" y="29788436"/>
            <a:ext cx="943047" cy="738665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76" name="TextBox 375"/>
          <p:cNvSpPr txBox="1"/>
          <p:nvPr/>
        </p:nvSpPr>
        <p:spPr>
          <a:xfrm>
            <a:off x="38072350" y="29070145"/>
            <a:ext cx="777137" cy="738665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9" name="Elbow Connector 108"/>
          <p:cNvCxnSpPr>
            <a:stCxn id="102" idx="1"/>
            <a:endCxn id="414" idx="2"/>
          </p:cNvCxnSpPr>
          <p:nvPr/>
        </p:nvCxnSpPr>
        <p:spPr>
          <a:xfrm rot="10800000">
            <a:off x="36633965" y="28534730"/>
            <a:ext cx="2221857" cy="4323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414" idx="0"/>
            <a:endCxn id="16" idx="1"/>
          </p:cNvCxnSpPr>
          <p:nvPr/>
        </p:nvCxnSpPr>
        <p:spPr>
          <a:xfrm rot="5400000" flipH="1" flipV="1">
            <a:off x="37197015" y="25345958"/>
            <a:ext cx="803811" cy="19299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6" idx="2"/>
            <a:endCxn id="102" idx="0"/>
          </p:cNvCxnSpPr>
          <p:nvPr/>
        </p:nvCxnSpPr>
        <p:spPr>
          <a:xfrm rot="5400000">
            <a:off x="40094027" y="27529427"/>
            <a:ext cx="922991" cy="6406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4961262" y="23533163"/>
            <a:ext cx="3602616" cy="5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2400" dirty="0"/>
              <a:t>Move atom (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</a:t>
            </a:r>
            <a:r>
              <a:rPr lang="en-US" sz="2400" dirty="0"/>
              <a:t> direction).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36298968" y="21193716"/>
            <a:ext cx="2202378" cy="2426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62" name="Rectangle 2061"/>
          <p:cNvSpPr/>
          <p:nvPr/>
        </p:nvSpPr>
        <p:spPr>
          <a:xfrm>
            <a:off x="29928835" y="23884514"/>
            <a:ext cx="4289630" cy="6026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grpSp>
        <p:nvGrpSpPr>
          <p:cNvPr id="377" name="Group 376"/>
          <p:cNvGrpSpPr/>
          <p:nvPr/>
        </p:nvGrpSpPr>
        <p:grpSpPr>
          <a:xfrm>
            <a:off x="9155415" y="810416"/>
            <a:ext cx="4154826" cy="2145270"/>
            <a:chOff x="2777376" y="2286000"/>
            <a:chExt cx="3264096" cy="1752600"/>
          </a:xfrm>
        </p:grpSpPr>
        <p:sp>
          <p:nvSpPr>
            <p:cNvPr id="378" name="Rectangle 8"/>
            <p:cNvSpPr>
              <a:spLocks noChangeArrowheads="1"/>
            </p:cNvSpPr>
            <p:nvPr/>
          </p:nvSpPr>
          <p:spPr bwMode="auto">
            <a:xfrm>
              <a:off x="2986184" y="2824849"/>
              <a:ext cx="1520195" cy="77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5294" tIns="27646" rIns="55294" bIns="27646">
              <a:spAutoFit/>
            </a:bodyPr>
            <a:lstStyle/>
            <a:p>
              <a:pPr defTabSz="1066800"/>
              <a:r>
                <a:rPr lang="en-US" sz="2900" i="1" dirty="0" err="1">
                  <a:latin typeface="Cooper Black" pitchFamily="18" charset="0"/>
                </a:rPr>
                <a:t>XRDLab</a:t>
              </a:r>
              <a:endParaRPr lang="en-US" sz="2900" i="1" dirty="0">
                <a:latin typeface="Cooper Black" pitchFamily="18" charset="0"/>
              </a:endParaRPr>
            </a:p>
            <a:p>
              <a:pPr defTabSz="1066800"/>
              <a:r>
                <a:rPr lang="en-US" sz="2900" i="1" dirty="0">
                  <a:solidFill>
                    <a:srgbClr val="800000"/>
                  </a:solidFill>
                  <a:latin typeface="Cooper Black" pitchFamily="18" charset="0"/>
                </a:rPr>
                <a:t>TAMU</a:t>
              </a:r>
            </a:p>
          </p:txBody>
        </p:sp>
        <p:sp>
          <p:nvSpPr>
            <p:cNvPr id="379" name="Line 11"/>
            <p:cNvSpPr>
              <a:spLocks noChangeShapeType="1"/>
            </p:cNvSpPr>
            <p:nvPr/>
          </p:nvSpPr>
          <p:spPr bwMode="auto">
            <a:xfrm>
              <a:off x="2953245" y="3181393"/>
              <a:ext cx="1432720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square" lIns="55294" tIns="27646" rIns="55294" bIns="27646">
              <a:spAutoFit/>
            </a:bodyPr>
            <a:lstStyle/>
            <a:p>
              <a:endParaRPr lang="en-US"/>
            </a:p>
          </p:txBody>
        </p:sp>
        <p:sp>
          <p:nvSpPr>
            <p:cNvPr id="380" name="Text Box 17"/>
            <p:cNvSpPr txBox="1">
              <a:spLocks noChangeArrowheads="1"/>
            </p:cNvSpPr>
            <p:nvPr/>
          </p:nvSpPr>
          <p:spPr bwMode="auto">
            <a:xfrm>
              <a:off x="2777376" y="3526941"/>
              <a:ext cx="1733818" cy="27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1107" tIns="35552" rIns="71107" bIns="35552">
              <a:spAutoFit/>
            </a:bodyPr>
            <a:lstStyle/>
            <a:p>
              <a:pPr defTabSz="1066800" eaLnBrk="0" hangingPunct="0"/>
              <a:endParaRPr lang="en-US" sz="1700" dirty="0">
                <a:latin typeface="Algerian" panose="04020705040A02060702" pitchFamily="82" charset="0"/>
              </a:endParaRPr>
            </a:p>
          </p:txBody>
        </p:sp>
        <p:cxnSp>
          <p:nvCxnSpPr>
            <p:cNvPr id="381" name="Straight Arrow Connector 380"/>
            <p:cNvCxnSpPr/>
            <p:nvPr/>
          </p:nvCxnSpPr>
          <p:spPr>
            <a:xfrm flipV="1">
              <a:off x="5023219" y="2540422"/>
              <a:ext cx="767981" cy="640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382" name="Picture 2" descr="C:\Users\jhr6675\Desktop\form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965" y="2540422"/>
              <a:ext cx="1274507" cy="128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3" name="Straight Arrow Connector 382"/>
            <p:cNvCxnSpPr/>
            <p:nvPr/>
          </p:nvCxnSpPr>
          <p:spPr>
            <a:xfrm flipH="1" flipV="1">
              <a:off x="4494495" y="2286000"/>
              <a:ext cx="382305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>
              <a:off x="5279472" y="3181393"/>
              <a:ext cx="762000" cy="2237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H="1">
              <a:off x="4724400" y="3393760"/>
              <a:ext cx="207934" cy="6448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929804" y="1087881"/>
            <a:ext cx="6852255" cy="1500411"/>
            <a:chOff x="6137816" y="993737"/>
            <a:chExt cx="4568170" cy="1000274"/>
          </a:xfrm>
        </p:grpSpPr>
        <p:sp>
          <p:nvSpPr>
            <p:cNvPr id="28" name="TextBox 27"/>
            <p:cNvSpPr txBox="1"/>
            <p:nvPr/>
          </p:nvSpPr>
          <p:spPr>
            <a:xfrm>
              <a:off x="7122569" y="993737"/>
              <a:ext cx="3583417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CHEMISTRY</a:t>
              </a:r>
            </a:p>
            <a:p>
              <a:r>
                <a:rPr lang="en-US" sz="29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TEXAS A&amp;M UNIVERSITY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816" y="1069500"/>
              <a:ext cx="1000310" cy="84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7179215" y="1126044"/>
              <a:ext cx="0" cy="79763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98000"/>
                    </a14:imgEffect>
                    <a14:imgEffect>
                      <a14:colorTemperature colorTemp="11075"/>
                    </a14:imgEffect>
                    <a14:imgEffect>
                      <a14:saturation sat="290000"/>
                    </a14:imgEffect>
                    <a14:imgEffect>
                      <a14:brightnessContrast bright="-100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016" y="24090179"/>
            <a:ext cx="3737304" cy="55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8" name="Picture 3"/>
          <p:cNvPicPr>
            <a:picLocks noChangeAspect="1" noChangeArrowheads="1"/>
          </p:cNvPicPr>
          <p:nvPr/>
        </p:nvPicPr>
        <p:blipFill>
          <a:blip r:embed="rId6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brightnessContrast bright="-100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623" y="17642129"/>
            <a:ext cx="3737304" cy="552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496607" y="13380334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sym typeface="Symbol"/>
              </a:rPr>
              <a:t></a:t>
            </a:r>
            <a:r>
              <a:rPr lang="en-US" b="1" dirty="0" smtClean="0">
                <a:solidFill>
                  <a:srgbClr val="800000"/>
                </a:solidFill>
                <a:sym typeface="Symbol"/>
              </a:rPr>
              <a:t> = 2</a:t>
            </a:r>
            <a:r>
              <a:rPr lang="en-US" sz="4000" b="1" dirty="0" smtClean="0">
                <a:solidFill>
                  <a:srgbClr val="800000"/>
                </a:solidFill>
                <a:latin typeface="Script MT Bold" panose="03040602040607080904" pitchFamily="66" charset="0"/>
              </a:rPr>
              <a:t>l</a:t>
            </a:r>
            <a:endParaRPr lang="en-US" sz="4000" b="1" dirty="0">
              <a:solidFill>
                <a:srgbClr val="8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474691" y="31558230"/>
            <a:ext cx="355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Rev. 1.1.1 2017</a:t>
            </a:r>
            <a:r>
              <a:rPr lang="en-US" sz="2800" dirty="0"/>
              <a:t> </a:t>
            </a:r>
            <a:r>
              <a:rPr lang="en-US" sz="2800" dirty="0" smtClean="0"/>
              <a:t>TAMU</a:t>
            </a:r>
            <a:endParaRPr lang="en-US" sz="2800" dirty="0"/>
          </a:p>
        </p:txBody>
      </p:sp>
      <p:sp>
        <p:nvSpPr>
          <p:cNvPr id="313" name="Right Arrow 312"/>
          <p:cNvSpPr/>
          <p:nvPr/>
        </p:nvSpPr>
        <p:spPr>
          <a:xfrm rot="20790093">
            <a:off x="21283729" y="24326906"/>
            <a:ext cx="1626598" cy="5182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68583" rIns="137160" bIns="68583"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239680" y="2434743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lgerian" panose="04020705040A02060702" pitchFamily="82" charset="0"/>
              </a:rPr>
              <a:t>cum </a:t>
            </a:r>
            <a:r>
              <a:rPr lang="en-US" sz="1400" dirty="0" err="1">
                <a:latin typeface="Algerian" panose="04020705040A02060702" pitchFamily="82" charset="0"/>
              </a:rPr>
              <a:t>videbimus</a:t>
            </a:r>
            <a:r>
              <a:rPr lang="en-US" sz="1400" dirty="0">
                <a:latin typeface="Algerian" panose="04020705040A02060702" pitchFamily="82" charset="0"/>
              </a:rPr>
              <a:t> lumen</a:t>
            </a:r>
          </a:p>
        </p:txBody>
      </p:sp>
      <p:sp>
        <p:nvSpPr>
          <p:cNvPr id="314" name="TextBox 7"/>
          <p:cNvSpPr txBox="1"/>
          <p:nvPr/>
        </p:nvSpPr>
        <p:spPr>
          <a:xfrm>
            <a:off x="33796476" y="196425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/>
          </a:p>
        </p:txBody>
      </p:sp>
      <p:sp>
        <p:nvSpPr>
          <p:cNvPr id="31" name="Rectangle 30"/>
          <p:cNvSpPr/>
          <p:nvPr/>
        </p:nvSpPr>
        <p:spPr>
          <a:xfrm>
            <a:off x="33932387" y="1968803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2400" i="1" dirty="0">
              <a:solidFill>
                <a:srgbClr val="990033"/>
              </a:solidFill>
            </a:endParaRPr>
          </a:p>
        </p:txBody>
      </p:sp>
      <p:cxnSp>
        <p:nvCxnSpPr>
          <p:cNvPr id="323" name="Straight Arrow Connector 322"/>
          <p:cNvCxnSpPr/>
          <p:nvPr/>
        </p:nvCxnSpPr>
        <p:spPr>
          <a:xfrm flipV="1">
            <a:off x="35696106" y="15872604"/>
            <a:ext cx="655607" cy="431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  <p:tag name="ISPRING_RESOURCE_PATHS_HASH_2" val="e437ecce5721cbeee629c5a1ee4a144338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1101</Words>
  <Application>Microsoft Office PowerPoint</Application>
  <PresentationFormat>Custom</PresentationFormat>
  <Paragraphs>136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Texas A &amp; 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H. Reibenspies</dc:creator>
  <cp:lastModifiedBy>jhr6675</cp:lastModifiedBy>
  <cp:revision>145</cp:revision>
  <dcterms:created xsi:type="dcterms:W3CDTF">2005-02-28T20:35:06Z</dcterms:created>
  <dcterms:modified xsi:type="dcterms:W3CDTF">2017-02-01T15:36:40Z</dcterms:modified>
</cp:coreProperties>
</file>